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1"/>
  </p:notesMasterIdLst>
  <p:sldIdLst>
    <p:sldId id="256" r:id="rId2"/>
    <p:sldId id="257" r:id="rId3"/>
    <p:sldId id="301" r:id="rId4"/>
    <p:sldId id="258" r:id="rId5"/>
    <p:sldId id="793" r:id="rId6"/>
    <p:sldId id="823" r:id="rId7"/>
    <p:sldId id="777" r:id="rId8"/>
    <p:sldId id="776" r:id="rId9"/>
    <p:sldId id="791" r:id="rId10"/>
    <p:sldId id="792" r:id="rId11"/>
    <p:sldId id="790" r:id="rId12"/>
    <p:sldId id="789" r:id="rId13"/>
    <p:sldId id="788" r:id="rId14"/>
    <p:sldId id="787" r:id="rId15"/>
    <p:sldId id="786" r:id="rId16"/>
    <p:sldId id="785" r:id="rId17"/>
    <p:sldId id="784" r:id="rId18"/>
    <p:sldId id="783" r:id="rId19"/>
    <p:sldId id="782" r:id="rId20"/>
    <p:sldId id="781" r:id="rId21"/>
    <p:sldId id="780" r:id="rId22"/>
    <p:sldId id="779" r:id="rId23"/>
    <p:sldId id="778" r:id="rId24"/>
    <p:sldId id="803" r:id="rId25"/>
    <p:sldId id="802" r:id="rId26"/>
    <p:sldId id="801" r:id="rId27"/>
    <p:sldId id="800" r:id="rId28"/>
    <p:sldId id="799" r:id="rId29"/>
    <p:sldId id="798" r:id="rId30"/>
    <p:sldId id="797" r:id="rId31"/>
    <p:sldId id="796" r:id="rId32"/>
    <p:sldId id="795" r:id="rId33"/>
    <p:sldId id="794" r:id="rId34"/>
    <p:sldId id="822" r:id="rId35"/>
    <p:sldId id="821" r:id="rId36"/>
    <p:sldId id="820" r:id="rId37"/>
    <p:sldId id="819" r:id="rId38"/>
    <p:sldId id="818" r:id="rId39"/>
    <p:sldId id="817" r:id="rId40"/>
    <p:sldId id="816" r:id="rId41"/>
    <p:sldId id="815" r:id="rId42"/>
    <p:sldId id="814" r:id="rId43"/>
    <p:sldId id="813" r:id="rId44"/>
    <p:sldId id="812" r:id="rId45"/>
    <p:sldId id="811" r:id="rId46"/>
    <p:sldId id="810" r:id="rId47"/>
    <p:sldId id="809" r:id="rId48"/>
    <p:sldId id="808" r:id="rId49"/>
    <p:sldId id="807" r:id="rId50"/>
    <p:sldId id="806" r:id="rId51"/>
    <p:sldId id="805" r:id="rId52"/>
    <p:sldId id="804" r:id="rId53"/>
    <p:sldId id="851" r:id="rId54"/>
    <p:sldId id="850" r:id="rId55"/>
    <p:sldId id="849" r:id="rId56"/>
    <p:sldId id="848" r:id="rId57"/>
    <p:sldId id="847" r:id="rId58"/>
    <p:sldId id="846" r:id="rId59"/>
    <p:sldId id="845" r:id="rId60"/>
    <p:sldId id="844" r:id="rId61"/>
    <p:sldId id="843" r:id="rId62"/>
    <p:sldId id="842" r:id="rId63"/>
    <p:sldId id="841" r:id="rId64"/>
    <p:sldId id="840" r:id="rId65"/>
    <p:sldId id="839" r:id="rId66"/>
    <p:sldId id="838" r:id="rId67"/>
    <p:sldId id="837" r:id="rId68"/>
    <p:sldId id="836" r:id="rId69"/>
    <p:sldId id="835" r:id="rId70"/>
    <p:sldId id="834" r:id="rId71"/>
    <p:sldId id="833" r:id="rId72"/>
    <p:sldId id="832" r:id="rId73"/>
    <p:sldId id="831" r:id="rId74"/>
    <p:sldId id="830" r:id="rId75"/>
    <p:sldId id="829" r:id="rId76"/>
    <p:sldId id="828" r:id="rId77"/>
    <p:sldId id="289" r:id="rId78"/>
    <p:sldId id="296" r:id="rId79"/>
    <p:sldId id="297" r:id="rId80"/>
  </p:sldIdLst>
  <p:sldSz cx="12192000" cy="6858000"/>
  <p:notesSz cx="12192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74" autoAdjust="0"/>
    <p:restoredTop sz="96283" autoAdjust="0"/>
  </p:normalViewPr>
  <p:slideViewPr>
    <p:cSldViewPr>
      <p:cViewPr varScale="1">
        <p:scale>
          <a:sx n="108" d="100"/>
          <a:sy n="108" d="100"/>
        </p:scale>
        <p:origin x="2256" y="10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56F9EB-A7F5-4F56-B9BB-EEEBA7A00429}" type="datetimeFigureOut">
              <a:rPr lang="en-US" smtClean="0"/>
              <a:t>7/13/2023</a:t>
            </a:fld>
            <a:endParaRPr lang="en-U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8D2B64-5C83-4321-B1ED-8EDEB196C9A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5698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1 Marcador de imagen de diapositiva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6867" name="2 Marcador de notas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s-ES" altLang="es-ES">
                <a:ea typeface="ＭＳ Ｐゴシック" panose="020B0600070205080204" pitchFamily="34" charset="-128"/>
              </a:rPr>
              <a:t>Un arreglo es un conjunto de variables del mismo tipo, que son agrupadas bajo un único </a:t>
            </a:r>
          </a:p>
          <a:p>
            <a:r>
              <a:rPr lang="es-ES" altLang="es-ES">
                <a:ea typeface="ＭＳ Ｐゴシック" panose="020B0600070205080204" pitchFamily="34" charset="-128"/>
              </a:rPr>
              <a:t>identificador. Cada una de las variables o elementos del arreglo se referencia mediante </a:t>
            </a:r>
          </a:p>
          <a:p>
            <a:r>
              <a:rPr lang="es-ES" altLang="es-ES">
                <a:ea typeface="ＭＳ Ｐゴシック" panose="020B0600070205080204" pitchFamily="34" charset="-128"/>
              </a:rPr>
              <a:t>un índice que representa la posición del mismo dentro del arreglo. </a:t>
            </a:r>
          </a:p>
          <a:p>
            <a:r>
              <a:rPr lang="es-ES" altLang="es-ES">
                <a:ea typeface="ＭＳ Ｐゴシック" panose="020B0600070205080204" pitchFamily="34" charset="-128"/>
              </a:rPr>
              <a:t>Un arreglo se utiliza para procesar variables dentro de una observación del paso de </a:t>
            </a:r>
          </a:p>
          <a:p>
            <a:r>
              <a:rPr lang="es-ES" altLang="es-ES">
                <a:ea typeface="ＭＳ Ｐゴシック" panose="020B0600070205080204" pitchFamily="34" charset="-128"/>
              </a:rPr>
              <a:t>datos. Se usan para realizar cálculos o comparaciones repetitivos sobre variables que se </a:t>
            </a:r>
          </a:p>
          <a:p>
            <a:r>
              <a:rPr lang="es-ES" altLang="es-ES">
                <a:ea typeface="ＭＳ Ｐゴシック" panose="020B0600070205080204" pitchFamily="34" charset="-128"/>
              </a:rPr>
              <a:t>procesaran o manipularan de forma similar</a:t>
            </a:r>
          </a:p>
        </p:txBody>
      </p:sp>
      <p:sp>
        <p:nvSpPr>
          <p:cNvPr id="36868" name="3 Marcador de número de diapositiva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39F98940-578B-4DDB-BDC5-AA51AF85AEE2}" type="slidenum">
              <a:rPr lang="es-ES" altLang="es-ES"/>
              <a:pPr>
                <a:spcBef>
                  <a:spcPct val="0"/>
                </a:spcBef>
              </a:pPr>
              <a:t>78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35777252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k object 16"/>
          <p:cNvSpPr/>
          <p:nvPr userDrawn="1"/>
        </p:nvSpPr>
        <p:spPr>
          <a:xfrm>
            <a:off x="8778240" y="5486402"/>
            <a:ext cx="3276601" cy="1371598"/>
          </a:xfrm>
          <a:prstGeom prst="rect">
            <a:avLst/>
          </a:prstGeom>
          <a:blipFill>
            <a:blip r:embed="rId2" cstate="print"/>
            <a:srcRect/>
            <a:stretch>
              <a:fillRect l="-260465" t="-400001" r="-267" b="-1"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bk object 16"/>
          <p:cNvSpPr/>
          <p:nvPr/>
        </p:nvSpPr>
        <p:spPr>
          <a:xfrm>
            <a:off x="1" y="0"/>
            <a:ext cx="3581400" cy="5867400"/>
          </a:xfrm>
          <a:prstGeom prst="rect">
            <a:avLst/>
          </a:prstGeom>
          <a:blipFill>
            <a:blip r:embed="rId2" cstate="print"/>
            <a:srcRect/>
            <a:stretch>
              <a:fillRect l="2" t="1" r="-230035" b="-16884"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972564" y="516077"/>
            <a:ext cx="8246871" cy="3917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1" i="0">
                <a:solidFill>
                  <a:srgbClr val="1F3861"/>
                </a:solidFill>
                <a:latin typeface="Segoe UI"/>
                <a:cs typeface="Segoe U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7/13/2023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633341" y="2728671"/>
            <a:ext cx="2925317" cy="369332"/>
          </a:xfrm>
          <a:prstGeom prst="rect">
            <a:avLst/>
          </a:prstGeom>
        </p:spPr>
        <p:txBody>
          <a:bodyPr lIns="0" tIns="0" rIns="0" bIns="0"/>
          <a:lstStyle>
            <a:lvl1pPr>
              <a:defRPr sz="24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 dirty="0"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7/13/2023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162070" y="1600587"/>
            <a:ext cx="4739259" cy="1386129"/>
          </a:xfrm>
          <a:prstGeom prst="rect">
            <a:avLst/>
          </a:prstGeom>
        </p:spPr>
        <p:txBody>
          <a:bodyPr lIns="0" tIns="0" rIns="0" bIns="0"/>
          <a:lstStyle>
            <a:lvl1pPr>
              <a:defRPr sz="28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7/13/2023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3429000" cy="6857998"/>
          </a:xfrm>
          <a:prstGeom prst="rect">
            <a:avLst/>
          </a:prstGeom>
          <a:blipFill>
            <a:blip r:embed="rId2" cstate="print"/>
            <a:srcRect/>
            <a:stretch>
              <a:fillRect r="-149956"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572000" y="2743200"/>
            <a:ext cx="4967859" cy="1005129"/>
          </a:xfrm>
          <a:prstGeom prst="rect">
            <a:avLst/>
          </a:prstGeom>
        </p:spPr>
        <p:txBody>
          <a:bodyPr lIns="0" tIns="0" rIns="0" bIns="0"/>
          <a:lstStyle>
            <a:lvl1pPr>
              <a:defRPr sz="24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7/13/2023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7/13/2023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1_Diapositiva de título">
    <p:bg>
      <p:bgPr>
        <a:solidFill>
          <a:srgbClr val="EFA8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 userDrawn="1"/>
        </p:nvSpPr>
        <p:spPr>
          <a:xfrm>
            <a:off x="11918951" y="500063"/>
            <a:ext cx="289983" cy="47466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s-ES" sz="180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pic>
        <p:nvPicPr>
          <p:cNvPr id="5" name="Imagen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9734" y="306389"/>
            <a:ext cx="596900" cy="668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57820" y="1848218"/>
            <a:ext cx="10363200" cy="345317"/>
          </a:xfrm>
        </p:spPr>
        <p:txBody>
          <a:bodyPr/>
          <a:lstStyle>
            <a:lvl1pPr>
              <a:defRPr sz="2800" cap="all">
                <a:solidFill>
                  <a:srgbClr val="272727"/>
                </a:solidFill>
              </a:defRPr>
            </a:lvl1pPr>
          </a:lstStyle>
          <a:p>
            <a:r>
              <a:rPr lang="es-ES_tradnl"/>
              <a:t>Clic para editar título</a:t>
            </a:r>
            <a:endParaRPr lang="es-E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657820" y="2193536"/>
            <a:ext cx="8534400" cy="359763"/>
          </a:xfrm>
        </p:spPr>
        <p:txBody>
          <a:bodyPr anchor="ctr">
            <a:noAutofit/>
          </a:bodyPr>
          <a:lstStyle>
            <a:lvl1pPr marL="0" indent="0" algn="l">
              <a:buNone/>
              <a:defRPr>
                <a:solidFill>
                  <a:srgbClr val="272727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_tradnl" dirty="0"/>
              <a:t>Haga clic para modificar el estilo de subtítulo del patrón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528339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90237"/>
            <a:ext cx="3581400" cy="3719764"/>
          </a:xfrm>
          <a:prstGeom prst="rect">
            <a:avLst/>
          </a:prstGeom>
          <a:blipFill>
            <a:blip r:embed="rId8" cstate="print"/>
            <a:srcRect/>
            <a:stretch>
              <a:fillRect r="-224995" b="-40700"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923544" y="6509004"/>
            <a:ext cx="1945894" cy="20726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63600" y="1184910"/>
            <a:ext cx="10464800" cy="42538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 dirty="0"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7/13/2023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  <p:sp>
        <p:nvSpPr>
          <p:cNvPr id="9" name="bk object 16"/>
          <p:cNvSpPr/>
          <p:nvPr userDrawn="1"/>
        </p:nvSpPr>
        <p:spPr>
          <a:xfrm>
            <a:off x="8503920" y="87654"/>
            <a:ext cx="3352800" cy="1066800"/>
          </a:xfrm>
          <a:prstGeom prst="rect">
            <a:avLst/>
          </a:prstGeom>
          <a:blipFill>
            <a:blip r:embed="rId8" cstate="print"/>
            <a:srcRect/>
            <a:stretch>
              <a:fillRect l="-254545" t="-21430" r="7393" b="-369169"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</p:sldLayoutIdLst>
  <p:txStyles>
    <p:titleStyle>
      <a:lvl1pPr>
        <a:defRPr sz="2400"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7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5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5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4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3276600" cy="6857998"/>
          </a:xfrm>
          <a:prstGeom prst="rect">
            <a:avLst/>
          </a:prstGeom>
          <a:blipFill>
            <a:blip r:embed="rId2" cstate="print"/>
            <a:srcRect/>
            <a:stretch>
              <a:fillRect r="-161601"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38600" y="2133600"/>
            <a:ext cx="4366265" cy="1513876"/>
          </a:xfrm>
          <a:prstGeom prst="rect">
            <a:avLst/>
          </a:prstGeom>
        </p:spPr>
        <p:txBody>
          <a:bodyPr vert="horz" wrap="square" lIns="0" tIns="178435" rIns="0" bIns="0" rtlCol="0">
            <a:spAutoFit/>
          </a:bodyPr>
          <a:lstStyle/>
          <a:p>
            <a:pPr marL="12700" marR="5080" algn="ctr">
              <a:lnSpc>
                <a:spcPts val="10370"/>
              </a:lnSpc>
              <a:spcBef>
                <a:spcPts val="1405"/>
              </a:spcBef>
            </a:pPr>
            <a:r>
              <a:rPr sz="9600" dirty="0">
                <a:solidFill>
                  <a:srgbClr val="001F5F"/>
                </a:solidFill>
              </a:rPr>
              <a:t>INICIO</a:t>
            </a:r>
          </a:p>
        </p:txBody>
      </p:sp>
      <p:sp>
        <p:nvSpPr>
          <p:cNvPr id="5" name="object 2"/>
          <p:cNvSpPr/>
          <p:nvPr/>
        </p:nvSpPr>
        <p:spPr>
          <a:xfrm>
            <a:off x="0" y="5181600"/>
            <a:ext cx="8571618" cy="1676398"/>
          </a:xfrm>
          <a:prstGeom prst="rect">
            <a:avLst/>
          </a:prstGeom>
          <a:blipFill>
            <a:blip r:embed="rId2" cstate="print"/>
            <a:srcRect/>
            <a:stretch>
              <a:fillRect t="-309091" b="1"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ABA6B974-F839-615B-93B8-7519CD832A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981075"/>
            <a:ext cx="8382000" cy="577349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2E50491C-7D75-C786-73C2-674F7A45358C}"/>
              </a:ext>
            </a:extLst>
          </p:cNvPr>
          <p:cNvSpPr txBox="1"/>
          <p:nvPr/>
        </p:nvSpPr>
        <p:spPr>
          <a:xfrm>
            <a:off x="6172200" y="1795046"/>
            <a:ext cx="3200400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Nombre del archivo: Frmreporte01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B7B1CB71-9385-0031-BB2B-3379560CFDD5}"/>
              </a:ext>
            </a:extLst>
          </p:cNvPr>
          <p:cNvSpPr txBox="1"/>
          <p:nvPr/>
        </p:nvSpPr>
        <p:spPr>
          <a:xfrm>
            <a:off x="6324600" y="5986046"/>
            <a:ext cx="2133600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Clic en el botón: Finish </a:t>
            </a:r>
          </a:p>
        </p:txBody>
      </p:sp>
    </p:spTree>
    <p:extLst>
      <p:ext uri="{BB962C8B-B14F-4D97-AF65-F5344CB8AC3E}">
        <p14:creationId xmlns:p14="http://schemas.microsoft.com/office/powerpoint/2010/main" val="21849034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B6119E8A-79F9-C9E4-CA9F-7A1A9C625D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435750"/>
            <a:ext cx="11734800" cy="44316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F512A079-503C-03DF-C8A0-9D9BFBB6E50B}"/>
              </a:ext>
            </a:extLst>
          </p:cNvPr>
          <p:cNvSpPr txBox="1"/>
          <p:nvPr/>
        </p:nvSpPr>
        <p:spPr>
          <a:xfrm>
            <a:off x="5867400" y="5321950"/>
            <a:ext cx="4724400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 la propiedad title, digitar: REPORTE DE ALUMNOS</a:t>
            </a:r>
          </a:p>
        </p:txBody>
      </p:sp>
    </p:spTree>
    <p:extLst>
      <p:ext uri="{BB962C8B-B14F-4D97-AF65-F5344CB8AC3E}">
        <p14:creationId xmlns:p14="http://schemas.microsoft.com/office/powerpoint/2010/main" val="15421284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F25C9479-9758-54A4-EED2-B7DAC79E847B}"/>
              </a:ext>
            </a:extLst>
          </p:cNvPr>
          <p:cNvSpPr/>
          <p:nvPr/>
        </p:nvSpPr>
        <p:spPr>
          <a:xfrm>
            <a:off x="2667000" y="304800"/>
            <a:ext cx="5174202" cy="648000"/>
          </a:xfrm>
          <a:prstGeom prst="roundRect">
            <a:avLst/>
          </a:prstGeom>
          <a:gradFill rotWithShape="1">
            <a:gsLst>
              <a:gs pos="0">
                <a:srgbClr val="4F81BD">
                  <a:shade val="51000"/>
                  <a:satMod val="130000"/>
                </a:srgbClr>
              </a:gs>
              <a:gs pos="80000">
                <a:srgbClr val="4F81BD">
                  <a:shade val="93000"/>
                  <a:satMod val="130000"/>
                </a:srgbClr>
              </a:gs>
              <a:gs pos="100000">
                <a:srgbClr val="4F81BD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glow rad="101600">
              <a:srgbClr val="F79646">
                <a:satMod val="175000"/>
                <a:alpha val="40000"/>
              </a:srgbClr>
            </a:glow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algn="ctr">
              <a:buClrTx/>
            </a:pPr>
            <a:r>
              <a:rPr lang="es-ES" sz="3200" b="1" dirty="0">
                <a:solidFill>
                  <a:prstClr val="white"/>
                </a:solidFill>
                <a:latin typeface="Calibri"/>
              </a:rPr>
              <a:t>INSERTAR UN JBUTTON</a:t>
            </a:r>
            <a:endParaRPr kumimoji="0" lang="es-PE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E391F26-98AD-5BB3-6AC8-CCADE47DCD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1066800"/>
            <a:ext cx="8742999" cy="56388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F4EA9C01-E9EB-0629-3B2E-FCAD9379F2A3}"/>
              </a:ext>
            </a:extLst>
          </p:cNvPr>
          <p:cNvSpPr txBox="1"/>
          <p:nvPr/>
        </p:nvSpPr>
        <p:spPr>
          <a:xfrm>
            <a:off x="3810000" y="3928646"/>
            <a:ext cx="3810000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 agrega un Jbutton, hacia el formulario</a:t>
            </a:r>
          </a:p>
        </p:txBody>
      </p:sp>
    </p:spTree>
    <p:extLst>
      <p:ext uri="{BB962C8B-B14F-4D97-AF65-F5344CB8AC3E}">
        <p14:creationId xmlns:p14="http://schemas.microsoft.com/office/powerpoint/2010/main" val="21402335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55627E7-EDA2-FB82-BB85-8D1E319621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2864" y="990600"/>
            <a:ext cx="9007136" cy="5715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129B39BF-DEF3-8C2D-8E51-4D3F9FC454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570" y="4800600"/>
            <a:ext cx="3867694" cy="19431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545FC793-744C-F85B-82A2-EA9D3F443D15}"/>
              </a:ext>
            </a:extLst>
          </p:cNvPr>
          <p:cNvSpPr txBox="1"/>
          <p:nvPr/>
        </p:nvSpPr>
        <p:spPr>
          <a:xfrm>
            <a:off x="5242264" y="4114800"/>
            <a:ext cx="3048000" cy="169277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s-E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Aplicar formato:</a:t>
            </a:r>
          </a:p>
          <a:p>
            <a:endParaRPr lang="es-ES" sz="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s-E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Tipo de letra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s-E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Estilo (Negrita)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s-E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Tamaño: 24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s-E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Color De Fondo (Background)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s-E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Color De Texto (Foreground)</a:t>
            </a:r>
          </a:p>
        </p:txBody>
      </p:sp>
    </p:spTree>
    <p:extLst>
      <p:ext uri="{BB962C8B-B14F-4D97-AF65-F5344CB8AC3E}">
        <p14:creationId xmlns:p14="http://schemas.microsoft.com/office/powerpoint/2010/main" val="16164167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19EE9F2F-4A27-7F1E-6ED2-597E392B77FB}"/>
              </a:ext>
            </a:extLst>
          </p:cNvPr>
          <p:cNvSpPr/>
          <p:nvPr/>
        </p:nvSpPr>
        <p:spPr>
          <a:xfrm>
            <a:off x="1981200" y="266400"/>
            <a:ext cx="6393402" cy="648000"/>
          </a:xfrm>
          <a:prstGeom prst="roundRect">
            <a:avLst/>
          </a:prstGeom>
          <a:gradFill rotWithShape="1">
            <a:gsLst>
              <a:gs pos="0">
                <a:srgbClr val="4F81BD">
                  <a:shade val="51000"/>
                  <a:satMod val="130000"/>
                </a:srgbClr>
              </a:gs>
              <a:gs pos="80000">
                <a:srgbClr val="4F81BD">
                  <a:shade val="93000"/>
                  <a:satMod val="130000"/>
                </a:srgbClr>
              </a:gs>
              <a:gs pos="100000">
                <a:srgbClr val="4F81BD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glow rad="101600">
              <a:srgbClr val="F79646">
                <a:satMod val="175000"/>
                <a:alpha val="40000"/>
              </a:srgbClr>
            </a:glow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algn="ctr">
              <a:buClrTx/>
            </a:pPr>
            <a:r>
              <a:rPr kumimoji="0" lang="es-E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CREAR UN PACKAGE PKGCONEXION</a:t>
            </a:r>
            <a:endParaRPr kumimoji="0" lang="es-PE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CAACB65-06E6-F0AB-C0E0-2AE7B0D1D0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90600"/>
            <a:ext cx="11338119" cy="5715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B1DAE769-2EF8-380D-1803-33AB3ED00FDD}"/>
              </a:ext>
            </a:extLst>
          </p:cNvPr>
          <p:cNvSpPr txBox="1"/>
          <p:nvPr/>
        </p:nvSpPr>
        <p:spPr>
          <a:xfrm>
            <a:off x="3048000" y="2819400"/>
            <a:ext cx="2743200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Clic derecho en: Pkgreporte01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602EBD06-FBAB-9820-67EC-AA03F4E4F1C9}"/>
              </a:ext>
            </a:extLst>
          </p:cNvPr>
          <p:cNvSpPr txBox="1"/>
          <p:nvPr/>
        </p:nvSpPr>
        <p:spPr>
          <a:xfrm>
            <a:off x="6858000" y="2861846"/>
            <a:ext cx="2209800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Clic en la opción: New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139C1C46-C078-6945-9BA9-360D9B62EA50}"/>
              </a:ext>
            </a:extLst>
          </p:cNvPr>
          <p:cNvSpPr txBox="1"/>
          <p:nvPr/>
        </p:nvSpPr>
        <p:spPr>
          <a:xfrm>
            <a:off x="8915400" y="4038600"/>
            <a:ext cx="2901518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Clic en la opción: Java Package</a:t>
            </a:r>
          </a:p>
        </p:txBody>
      </p:sp>
    </p:spTree>
    <p:extLst>
      <p:ext uri="{BB962C8B-B14F-4D97-AF65-F5344CB8AC3E}">
        <p14:creationId xmlns:p14="http://schemas.microsoft.com/office/powerpoint/2010/main" val="42692405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632F6A0B-55D0-399F-5A32-80C1ECC3CA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914400"/>
            <a:ext cx="8407706" cy="57912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6F6B37E9-ABFD-8E32-F123-D0FB8D69AC34}"/>
              </a:ext>
            </a:extLst>
          </p:cNvPr>
          <p:cNvSpPr txBox="1"/>
          <p:nvPr/>
        </p:nvSpPr>
        <p:spPr>
          <a:xfrm>
            <a:off x="6350307" y="1718846"/>
            <a:ext cx="3124199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Nombre del paquete: PkgConexion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01E78DBF-01EB-D5A0-5150-DA9D6DAA43D0}"/>
              </a:ext>
            </a:extLst>
          </p:cNvPr>
          <p:cNvSpPr txBox="1"/>
          <p:nvPr/>
        </p:nvSpPr>
        <p:spPr>
          <a:xfrm>
            <a:off x="4521506" y="5943600"/>
            <a:ext cx="2133600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Clic en el botón: Finish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43735EBE-75D4-713C-40FA-8C79E82876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3800" y="3429000"/>
            <a:ext cx="4468292" cy="273062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19213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9A4BF1BF-1CB1-BDF7-2161-64FFA91E59FE}"/>
              </a:ext>
            </a:extLst>
          </p:cNvPr>
          <p:cNvSpPr/>
          <p:nvPr/>
        </p:nvSpPr>
        <p:spPr>
          <a:xfrm>
            <a:off x="2286000" y="266400"/>
            <a:ext cx="6317202" cy="648000"/>
          </a:xfrm>
          <a:prstGeom prst="roundRect">
            <a:avLst/>
          </a:prstGeom>
          <a:gradFill rotWithShape="1">
            <a:gsLst>
              <a:gs pos="0">
                <a:srgbClr val="4F81BD">
                  <a:shade val="51000"/>
                  <a:satMod val="130000"/>
                </a:srgbClr>
              </a:gs>
              <a:gs pos="80000">
                <a:srgbClr val="4F81BD">
                  <a:shade val="93000"/>
                  <a:satMod val="130000"/>
                </a:srgbClr>
              </a:gs>
              <a:gs pos="100000">
                <a:srgbClr val="4F81BD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glow rad="101600">
              <a:srgbClr val="F79646">
                <a:satMod val="175000"/>
                <a:alpha val="40000"/>
              </a:srgbClr>
            </a:glow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algn="ctr">
              <a:buClrTx/>
            </a:pPr>
            <a:r>
              <a:rPr kumimoji="0" lang="es-E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CREAR UNA CLASE DE CONEXION</a:t>
            </a:r>
            <a:endParaRPr kumimoji="0" lang="es-PE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8709EB9-5D1E-6718-091B-C0DAC96E86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75" y="1066800"/>
            <a:ext cx="11830050" cy="56388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FDC8EBB7-09B1-218F-C067-321E16D71647}"/>
              </a:ext>
            </a:extLst>
          </p:cNvPr>
          <p:cNvSpPr txBox="1"/>
          <p:nvPr/>
        </p:nvSpPr>
        <p:spPr>
          <a:xfrm>
            <a:off x="3581400" y="1947446"/>
            <a:ext cx="2667000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Clic derecho en: PkgConexion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D6F363AA-ECA2-9ECC-5616-B58B02751382}"/>
              </a:ext>
            </a:extLst>
          </p:cNvPr>
          <p:cNvSpPr txBox="1"/>
          <p:nvPr/>
        </p:nvSpPr>
        <p:spPr>
          <a:xfrm>
            <a:off x="6858000" y="2590800"/>
            <a:ext cx="2057400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Clic en la opción: New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F6A2D21A-5B2D-47E7-C16A-DA02C88C4458}"/>
              </a:ext>
            </a:extLst>
          </p:cNvPr>
          <p:cNvSpPr txBox="1"/>
          <p:nvPr/>
        </p:nvSpPr>
        <p:spPr>
          <a:xfrm>
            <a:off x="6477000" y="4309646"/>
            <a:ext cx="2667000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Clic en la opción: Java Class</a:t>
            </a:r>
          </a:p>
        </p:txBody>
      </p:sp>
    </p:spTree>
    <p:extLst>
      <p:ext uri="{BB962C8B-B14F-4D97-AF65-F5344CB8AC3E}">
        <p14:creationId xmlns:p14="http://schemas.microsoft.com/office/powerpoint/2010/main" val="26437831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1701CE01-7D30-9C64-95C1-0B78F64842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990599"/>
            <a:ext cx="8305800" cy="572100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A875DDA0-2E5E-6866-46C8-B1F11CCAD9CD}"/>
              </a:ext>
            </a:extLst>
          </p:cNvPr>
          <p:cNvSpPr txBox="1"/>
          <p:nvPr/>
        </p:nvSpPr>
        <p:spPr>
          <a:xfrm>
            <a:off x="4114800" y="1752600"/>
            <a:ext cx="2743200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Nombre de la clase: Conexion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84A25CBC-1FC0-A816-536A-903EDABC3644}"/>
              </a:ext>
            </a:extLst>
          </p:cNvPr>
          <p:cNvSpPr txBox="1"/>
          <p:nvPr/>
        </p:nvSpPr>
        <p:spPr>
          <a:xfrm>
            <a:off x="4343400" y="5943600"/>
            <a:ext cx="2209800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Clic en el botón: Finish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ABAE641A-6840-4994-FD0E-0B52439F8B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2670002"/>
            <a:ext cx="3447230" cy="23622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329883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C74EADBC-39E5-496C-9A6A-E63B5DCF21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3623" y="76200"/>
            <a:ext cx="7601777" cy="67056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059245F5-C377-D14D-AB7F-B0FC251EB98E}"/>
              </a:ext>
            </a:extLst>
          </p:cNvPr>
          <p:cNvSpPr txBox="1"/>
          <p:nvPr/>
        </p:nvSpPr>
        <p:spPr>
          <a:xfrm>
            <a:off x="7010400" y="457200"/>
            <a:ext cx="1905000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Código de conexión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5B93478E-4F61-FDD2-B0D6-EF64B2352D65}"/>
              </a:ext>
            </a:extLst>
          </p:cNvPr>
          <p:cNvSpPr txBox="1"/>
          <p:nvPr/>
        </p:nvSpPr>
        <p:spPr>
          <a:xfrm>
            <a:off x="5181600" y="3395246"/>
            <a:ext cx="4724400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Método: ObtenerConexion de tipo clase: Connection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6A0BB5DD-8AD3-72F6-5905-9C34CAEC609F}"/>
              </a:ext>
            </a:extLst>
          </p:cNvPr>
          <p:cNvSpPr txBox="1"/>
          <p:nvPr/>
        </p:nvSpPr>
        <p:spPr>
          <a:xfrm>
            <a:off x="4572000" y="5528846"/>
            <a:ext cx="3505200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Método: CerrarConexion de tipo : void</a:t>
            </a:r>
          </a:p>
        </p:txBody>
      </p:sp>
    </p:spTree>
    <p:extLst>
      <p:ext uri="{BB962C8B-B14F-4D97-AF65-F5344CB8AC3E}">
        <p14:creationId xmlns:p14="http://schemas.microsoft.com/office/powerpoint/2010/main" val="1191312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5439A0C4-BCDC-C46F-0990-B9739CBC46EC}"/>
              </a:ext>
            </a:extLst>
          </p:cNvPr>
          <p:cNvSpPr/>
          <p:nvPr/>
        </p:nvSpPr>
        <p:spPr>
          <a:xfrm>
            <a:off x="1371600" y="990600"/>
            <a:ext cx="9023024" cy="648000"/>
          </a:xfrm>
          <a:prstGeom prst="roundRect">
            <a:avLst/>
          </a:prstGeom>
          <a:gradFill rotWithShape="1">
            <a:gsLst>
              <a:gs pos="0">
                <a:srgbClr val="4F81BD">
                  <a:shade val="51000"/>
                  <a:satMod val="130000"/>
                </a:srgbClr>
              </a:gs>
              <a:gs pos="80000">
                <a:srgbClr val="4F81BD">
                  <a:shade val="93000"/>
                  <a:satMod val="130000"/>
                </a:srgbClr>
              </a:gs>
              <a:gs pos="100000">
                <a:srgbClr val="4F81BD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glow rad="101600">
              <a:srgbClr val="F79646">
                <a:satMod val="175000"/>
                <a:alpha val="40000"/>
              </a:srgbClr>
            </a:glow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algn="ctr">
              <a:buClrTx/>
            </a:pPr>
            <a:r>
              <a:rPr kumimoji="0" lang="es-E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¿QUÉ ES EL JASPERREPORT?</a:t>
            </a:r>
            <a:endParaRPr kumimoji="0" lang="es-PE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6ED8147E-E2BA-3F08-EC0C-1A49C7414E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8774" y="1752599"/>
            <a:ext cx="4608676" cy="498563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164186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" y="0"/>
            <a:ext cx="3581400" cy="6857998"/>
          </a:xfrm>
          <a:prstGeom prst="rect">
            <a:avLst/>
          </a:prstGeom>
          <a:blipFill>
            <a:blip r:embed="rId2" cstate="print"/>
            <a:srcRect/>
            <a:stretch>
              <a:fillRect l="2" r="-230035"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2"/>
          <p:cNvSpPr/>
          <p:nvPr/>
        </p:nvSpPr>
        <p:spPr>
          <a:xfrm>
            <a:off x="8628888" y="5593079"/>
            <a:ext cx="3124200" cy="990600"/>
          </a:xfrm>
          <a:prstGeom prst="rect">
            <a:avLst/>
          </a:prstGeom>
          <a:blipFill>
            <a:blip r:embed="rId2" cstate="print"/>
            <a:srcRect/>
            <a:stretch>
              <a:fillRect l="-280486" t="-569230" r="2158" b="-23078"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Título 1">
            <a:extLst>
              <a:ext uri="{FF2B5EF4-FFF2-40B4-BE49-F238E27FC236}">
                <a16:creationId xmlns:a16="http://schemas.microsoft.com/office/drawing/2014/main" id="{57D835B4-E061-4660-A102-8D4DA17AD61E}"/>
              </a:ext>
            </a:extLst>
          </p:cNvPr>
          <p:cNvSpPr txBox="1">
            <a:spLocks/>
          </p:cNvSpPr>
          <p:nvPr/>
        </p:nvSpPr>
        <p:spPr>
          <a:xfrm>
            <a:off x="252166" y="233472"/>
            <a:ext cx="10034833" cy="5486400"/>
          </a:xfrm>
          <a:prstGeom prst="rect">
            <a:avLst/>
          </a:prstGeom>
        </p:spPr>
        <p:txBody>
          <a:bodyPr>
            <a:normAutofit fontScale="5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endParaRPr lang="es-PE" b="1" dirty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r>
              <a:rPr lang="es-PE" b="1" dirty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EXPOSITOR:</a:t>
            </a:r>
            <a:br>
              <a:rPr lang="es-PE" b="1" dirty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</a:br>
            <a:br>
              <a:rPr lang="es-PE" b="1" dirty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</a:br>
            <a:br>
              <a:rPr lang="es-PE" b="1" dirty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</a:br>
            <a:r>
              <a:rPr lang="es-PE" b="1" dirty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CONSULTOR : DANIEL FERNANDO LOZA SANTA CRUZ</a:t>
            </a:r>
          </a:p>
          <a:p>
            <a:endParaRPr lang="es-PE" b="1" dirty="0">
              <a:solidFill>
                <a:schemeClr val="tx1"/>
              </a:solidFill>
              <a:latin typeface="Roboto" pitchFamily="2" charset="0"/>
            </a:endParaRPr>
          </a:p>
          <a:p>
            <a:r>
              <a:rPr lang="es-PE" b="1" u="sng" dirty="0">
                <a:solidFill>
                  <a:schemeClr val="tx1"/>
                </a:solidFill>
                <a:latin typeface="Roboto" pitchFamily="2" charset="0"/>
              </a:rPr>
              <a:t>Correos</a:t>
            </a:r>
            <a:r>
              <a:rPr lang="es-PE" b="1" dirty="0">
                <a:solidFill>
                  <a:schemeClr val="tx1"/>
                </a:solidFill>
                <a:latin typeface="Roboto" pitchFamily="2" charset="0"/>
              </a:rPr>
              <a:t>: </a:t>
            </a:r>
          </a:p>
          <a:p>
            <a:pPr marL="685800" indent="-685800">
              <a:buFont typeface="Wingdings" panose="05000000000000000000" pitchFamily="2" charset="2"/>
              <a:buChar char="ü"/>
              <a:tabLst>
                <a:tab pos="1160463" algn="l"/>
              </a:tabLst>
            </a:pPr>
            <a:endParaRPr lang="es-PE" b="1" dirty="0">
              <a:solidFill>
                <a:schemeClr val="tx1"/>
              </a:solidFill>
              <a:latin typeface="Roboto" pitchFamily="2" charset="0"/>
            </a:endParaRPr>
          </a:p>
          <a:p>
            <a:pPr marL="685800" indent="-685800">
              <a:buFont typeface="Wingdings" panose="05000000000000000000" pitchFamily="2" charset="2"/>
              <a:buChar char="ü"/>
              <a:tabLst>
                <a:tab pos="1160463" algn="l"/>
              </a:tabLst>
            </a:pPr>
            <a:r>
              <a:rPr lang="es-ES" b="1" cap="none" dirty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dlozas2016@gmail.com</a:t>
            </a:r>
          </a:p>
          <a:p>
            <a:pPr marL="685800" indent="-685800">
              <a:buFont typeface="Wingdings" panose="05000000000000000000" pitchFamily="2" charset="2"/>
              <a:buChar char="ü"/>
              <a:tabLst>
                <a:tab pos="1160463" algn="l"/>
              </a:tabLst>
            </a:pPr>
            <a:endParaRPr lang="es-ES" b="1" cap="none" dirty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685800" indent="-685800">
              <a:buFont typeface="Wingdings" panose="05000000000000000000" pitchFamily="2" charset="2"/>
              <a:buChar char="ü"/>
              <a:tabLst>
                <a:tab pos="1160463" algn="l"/>
              </a:tabLst>
            </a:pPr>
            <a:r>
              <a:rPr lang="es-ES" b="1" cap="none" dirty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dlozas2011@hotmail.com</a:t>
            </a:r>
          </a:p>
          <a:p>
            <a:pPr marL="685800" indent="-685800">
              <a:buFont typeface="Wingdings" panose="05000000000000000000" pitchFamily="2" charset="2"/>
              <a:buChar char="ü"/>
              <a:tabLst>
                <a:tab pos="1160463" algn="l"/>
              </a:tabLst>
            </a:pPr>
            <a:endParaRPr lang="es-ES" b="1" cap="none" dirty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685800" indent="-685800">
              <a:buFont typeface="Wingdings" panose="05000000000000000000" pitchFamily="2" charset="2"/>
              <a:buChar char="ü"/>
              <a:tabLst>
                <a:tab pos="1160463" algn="l"/>
              </a:tabLst>
            </a:pPr>
            <a:r>
              <a:rPr lang="es-ES" b="1" cap="none" dirty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lozadaniel2020@gmail.com</a:t>
            </a:r>
          </a:p>
          <a:p>
            <a:pPr marL="685800" indent="-685800">
              <a:buFont typeface="Wingdings" panose="05000000000000000000" pitchFamily="2" charset="2"/>
              <a:buChar char="ü"/>
              <a:tabLst>
                <a:tab pos="1160463" algn="l"/>
              </a:tabLst>
            </a:pPr>
            <a:endParaRPr lang="es-ES" b="1" cap="none" dirty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685800" indent="-685800">
              <a:buFont typeface="Wingdings" panose="05000000000000000000" pitchFamily="2" charset="2"/>
              <a:buChar char="ü"/>
              <a:tabLst>
                <a:tab pos="1160463" algn="l"/>
              </a:tabLst>
            </a:pPr>
            <a:r>
              <a:rPr lang="es-ES" b="1" cap="none" dirty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Canal de YouTube:</a:t>
            </a:r>
          </a:p>
          <a:p>
            <a:pPr marL="685800" indent="-685800">
              <a:buFont typeface="Wingdings" panose="05000000000000000000" pitchFamily="2" charset="2"/>
              <a:buChar char="ü"/>
              <a:tabLst>
                <a:tab pos="1160463" algn="l"/>
              </a:tabLst>
            </a:pPr>
            <a:endParaRPr lang="es-ES" b="1" cap="none" dirty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685800" indent="-685800">
              <a:buFont typeface="Wingdings" panose="05000000000000000000" pitchFamily="2" charset="2"/>
              <a:buChar char="ü"/>
              <a:tabLst>
                <a:tab pos="1160463" algn="l"/>
              </a:tabLst>
            </a:pPr>
            <a:r>
              <a:rPr lang="es-ES" sz="4200" b="1" cap="none" dirty="0">
                <a:solidFill>
                  <a:srgbClr val="FF0000"/>
                </a:solidFill>
                <a:latin typeface="Roboto" pitchFamily="2" charset="0"/>
                <a:ea typeface="Roboto" pitchFamily="2" charset="0"/>
              </a:rPr>
              <a:t>https://www.youtube.com/@daniellozasantacruz</a:t>
            </a:r>
            <a:endParaRPr lang="es-ES" b="1" cap="none" dirty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0DBD94C0-0474-4554-BC32-F0EDE3BDA0BB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1923" y="301816"/>
            <a:ext cx="1527911" cy="2197006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E6C6B3EC-529A-3315-F819-4363D91EE874}"/>
              </a:ext>
            </a:extLst>
          </p:cNvPr>
          <p:cNvSpPr txBox="1"/>
          <p:nvPr/>
        </p:nvSpPr>
        <p:spPr>
          <a:xfrm>
            <a:off x="685800" y="1295400"/>
            <a:ext cx="10820400" cy="489364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s-ES" sz="2400" dirty="0"/>
              <a:t>JasperReports es una biblioteca de generación de informes en Java que permite diseñar y generar informes complejos y profesionales en varios formatos, como PDF, HTML, CSV, XLS, entre otros.</a:t>
            </a:r>
          </a:p>
          <a:p>
            <a:pPr marL="342900" indent="-342900" algn="just">
              <a:buFont typeface="Wingdings" panose="05000000000000000000" pitchFamily="2" charset="2"/>
              <a:buChar char="q"/>
            </a:pPr>
            <a:endParaRPr lang="es-ES" sz="2400" dirty="0"/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s-ES" sz="2400" dirty="0"/>
              <a:t>Es una herramienta ampliamente utilizada en aplicaciones empresariales y de software en general para generar informes y documentos.</a:t>
            </a:r>
          </a:p>
          <a:p>
            <a:pPr marL="342900" indent="-342900" algn="just">
              <a:buFont typeface="Wingdings" panose="05000000000000000000" pitchFamily="2" charset="2"/>
              <a:buChar char="q"/>
            </a:pPr>
            <a:endParaRPr lang="es-ES" sz="2400" dirty="0"/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s-ES" sz="2400" dirty="0"/>
              <a:t>JasperReports se basa en el formato de informe JRXML (JasperReports XML), que es un lenguaje de marcado XML utilizado para definir la estructura y el diseño de los informes.</a:t>
            </a:r>
          </a:p>
          <a:p>
            <a:pPr marL="342900" indent="-342900" algn="just">
              <a:buFont typeface="Wingdings" panose="05000000000000000000" pitchFamily="2" charset="2"/>
              <a:buChar char="q"/>
            </a:pPr>
            <a:endParaRPr lang="es-ES" sz="2400" dirty="0"/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s-ES" sz="2400" dirty="0"/>
              <a:t>Con JasperReports, puedes diseñar informes utilizando un editor visual o creando manualmente el archivo JRXML.</a:t>
            </a:r>
            <a:endParaRPr lang="es-PE" sz="2400" dirty="0"/>
          </a:p>
        </p:txBody>
      </p:sp>
    </p:spTree>
    <p:extLst>
      <p:ext uri="{BB962C8B-B14F-4D97-AF65-F5344CB8AC3E}">
        <p14:creationId xmlns:p14="http://schemas.microsoft.com/office/powerpoint/2010/main" val="36084165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D3DEC185-27A5-80A7-FC7C-414E5140BD69}"/>
              </a:ext>
            </a:extLst>
          </p:cNvPr>
          <p:cNvSpPr txBox="1"/>
          <p:nvPr/>
        </p:nvSpPr>
        <p:spPr>
          <a:xfrm>
            <a:off x="457200" y="1066800"/>
            <a:ext cx="11125200" cy="5355312"/>
          </a:xfrm>
          <a:prstGeom prst="rect">
            <a:avLst/>
          </a:prstGeom>
          <a:ln w="28575"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dirty="0"/>
              <a:t>La biblioteca JasperReports proporciona funcionalidades poderosas para generar informes, incluyendo:</a:t>
            </a:r>
          </a:p>
          <a:p>
            <a:pPr algn="just"/>
            <a:endParaRPr lang="es-ES" dirty="0"/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s-ES" dirty="0"/>
              <a:t>Creación de informes complejos: JasperReports, permite diseñar informes con múltiples secciones, agrupaciones, encabezados, pies de página, imágenes, gráficos, tablas, etc.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endParaRPr lang="es-ES" dirty="0"/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s-ES" dirty="0"/>
              <a:t>Integración de datos: conecta tus informes a diversas fuentes de datos, como bases de datos, colecciones de objetos, servicios web, entre otros. JasperReports admite una amplia gama de fuentes de datos, lo que permite generar informes dinámicos y personalizados.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endParaRPr lang="es-ES" dirty="0"/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s-ES" dirty="0"/>
              <a:t>Soporte de exportación: Los informes generados con JasperReports se pueden exportar a varios formatos, como PDF, HTML, Excel, Word, CSV, XML, etc. Esto brinda flexibilidad para distribuir los informes y compartirlos en diferentes medios.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endParaRPr lang="es-ES" dirty="0"/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s-ES" dirty="0"/>
              <a:t>Personalización y estilos: Personalizar los informes mediante la aplicación de estilos y formatos, como fuentes, colores, bordes y estilos condicionales. Esto permite adaptar los informes a las necesidades y lograr una apariencia profesional.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endParaRPr lang="es-ES" dirty="0"/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s-ES" dirty="0"/>
              <a:t>Internacionalización: JasperReports admite la internacionalización y la localización de los informes, lo que permite generar informes en diferentes idiomas y adaptarlos a diferentes regiones.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24471007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34D8C04B-2C09-0762-231B-6752D8F9883D}"/>
              </a:ext>
            </a:extLst>
          </p:cNvPr>
          <p:cNvSpPr/>
          <p:nvPr/>
        </p:nvSpPr>
        <p:spPr>
          <a:xfrm>
            <a:off x="1447800" y="990600"/>
            <a:ext cx="9023024" cy="648000"/>
          </a:xfrm>
          <a:prstGeom prst="roundRect">
            <a:avLst/>
          </a:prstGeom>
          <a:gradFill rotWithShape="1">
            <a:gsLst>
              <a:gs pos="0">
                <a:srgbClr val="4F81BD">
                  <a:shade val="51000"/>
                  <a:satMod val="130000"/>
                </a:srgbClr>
              </a:gs>
              <a:gs pos="80000">
                <a:srgbClr val="4F81BD">
                  <a:shade val="93000"/>
                  <a:satMod val="130000"/>
                </a:srgbClr>
              </a:gs>
              <a:gs pos="100000">
                <a:srgbClr val="4F81BD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glow rad="101600">
              <a:srgbClr val="F79646">
                <a:satMod val="175000"/>
                <a:alpha val="40000"/>
              </a:srgbClr>
            </a:glow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algn="ctr">
              <a:buClrTx/>
            </a:pPr>
            <a:endParaRPr lang="es-ES" sz="3200" b="1" kern="1200" dirty="0">
              <a:solidFill>
                <a:prstClr val="white"/>
              </a:solidFill>
              <a:latin typeface="Calibri"/>
              <a:ea typeface="+mn-ea"/>
              <a:cs typeface="+mn-cs"/>
            </a:endParaRPr>
          </a:p>
          <a:p>
            <a:pPr algn="ctr">
              <a:buClrTx/>
            </a:pPr>
            <a:r>
              <a:rPr lang="es-ES" sz="3200" b="1" dirty="0">
                <a:solidFill>
                  <a:prstClr val="white"/>
                </a:solidFill>
                <a:latin typeface="Calibri"/>
              </a:rPr>
              <a:t>¿QUÉ ES EL JASPERPRINT?</a:t>
            </a:r>
            <a:endParaRPr lang="es-ES" sz="3200" b="1" kern="1200" dirty="0">
              <a:solidFill>
                <a:prstClr val="white"/>
              </a:solidFill>
              <a:latin typeface="Calibri"/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PE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9CEC03E7-DD20-DF82-8438-2E21F58063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1203" y="1752600"/>
            <a:ext cx="6556219" cy="50292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021064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6A57930A-8C84-D359-2435-C73B9A1EAFD5}"/>
              </a:ext>
            </a:extLst>
          </p:cNvPr>
          <p:cNvSpPr txBox="1"/>
          <p:nvPr/>
        </p:nvSpPr>
        <p:spPr>
          <a:xfrm>
            <a:off x="228600" y="1219200"/>
            <a:ext cx="11734800" cy="4893647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s-ES" sz="2400" dirty="0"/>
              <a:t>En el contexto de JasperReports, </a:t>
            </a:r>
            <a:r>
              <a:rPr lang="es-ES" sz="2400" dirty="0" err="1"/>
              <a:t>JasperPrint</a:t>
            </a:r>
            <a:r>
              <a:rPr lang="es-ES" sz="2400" dirty="0"/>
              <a:t> es un objeto que representa el informe generado y lleno de datos.</a:t>
            </a:r>
          </a:p>
          <a:p>
            <a:pPr marL="342900" indent="-342900" algn="just">
              <a:buFont typeface="Wingdings" panose="05000000000000000000" pitchFamily="2" charset="2"/>
              <a:buChar char="q"/>
            </a:pPr>
            <a:endParaRPr lang="es-ES" sz="2400" dirty="0"/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s-ES" sz="2400" dirty="0"/>
              <a:t>Contiene toda la información necesaria para visualizar, imprimir o exportar el informe en diferentes formatos.</a:t>
            </a:r>
          </a:p>
          <a:p>
            <a:pPr marL="342900" indent="-342900" algn="just">
              <a:buFont typeface="Wingdings" panose="05000000000000000000" pitchFamily="2" charset="2"/>
              <a:buChar char="q"/>
            </a:pPr>
            <a:endParaRPr lang="es-ES" sz="2400" dirty="0"/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s-ES" sz="2400" dirty="0"/>
              <a:t>Cuando se genera un informe utilizando JasperReports, primero se compila el archivo JRXML (que contiene el diseño del informe) en un objeto </a:t>
            </a:r>
            <a:r>
              <a:rPr lang="es-ES" sz="2400" dirty="0" err="1"/>
              <a:t>JasperReport</a:t>
            </a:r>
            <a:r>
              <a:rPr lang="es-ES" sz="2400" dirty="0"/>
              <a:t>.</a:t>
            </a:r>
          </a:p>
          <a:p>
            <a:pPr marL="342900" indent="-342900" algn="just">
              <a:buFont typeface="Wingdings" panose="05000000000000000000" pitchFamily="2" charset="2"/>
              <a:buChar char="q"/>
            </a:pPr>
            <a:endParaRPr lang="es-ES" sz="2400" dirty="0"/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s-ES" sz="2400" dirty="0"/>
              <a:t>Luego, llena este objeto con los datos necesarios utilizando un origen de datos.</a:t>
            </a:r>
          </a:p>
          <a:p>
            <a:pPr marL="342900" indent="-342900" algn="just">
              <a:buFont typeface="Wingdings" panose="05000000000000000000" pitchFamily="2" charset="2"/>
              <a:buChar char="q"/>
            </a:pPr>
            <a:endParaRPr lang="es-ES" sz="2400" dirty="0"/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s-ES" sz="2400" dirty="0"/>
              <a:t>Una vez que el informe está lleno de datos, se crea un objeto </a:t>
            </a:r>
            <a:r>
              <a:rPr lang="es-ES" sz="2400" dirty="0" err="1"/>
              <a:t>JasperPrint</a:t>
            </a:r>
            <a:r>
              <a:rPr lang="es-ES" sz="2400" dirty="0"/>
              <a:t> que encapsula el informe completo con los datos aplicados.</a:t>
            </a:r>
            <a:endParaRPr lang="es-PE" sz="2400" dirty="0"/>
          </a:p>
        </p:txBody>
      </p:sp>
    </p:spTree>
    <p:extLst>
      <p:ext uri="{BB962C8B-B14F-4D97-AF65-F5344CB8AC3E}">
        <p14:creationId xmlns:p14="http://schemas.microsoft.com/office/powerpoint/2010/main" val="35085418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7C6D1D93-AB39-48D9-6B74-79B596A36801}"/>
              </a:ext>
            </a:extLst>
          </p:cNvPr>
          <p:cNvSpPr txBox="1"/>
          <p:nvPr/>
        </p:nvSpPr>
        <p:spPr>
          <a:xfrm>
            <a:off x="228600" y="1143000"/>
            <a:ext cx="11734800" cy="5016758"/>
          </a:xfrm>
          <a:prstGeom prst="rect">
            <a:avLst/>
          </a:prstGeo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/>
            <a:r>
              <a:rPr lang="es-ES" sz="2000" dirty="0"/>
              <a:t>El objeto </a:t>
            </a:r>
            <a:r>
              <a:rPr lang="es-ES" sz="2000" dirty="0" err="1"/>
              <a:t>JasperPrint</a:t>
            </a:r>
            <a:r>
              <a:rPr lang="es-ES" sz="2000" dirty="0"/>
              <a:t> contiene información sobre el diseño del informe, los datos llenados, las páginas y otros elementos relacionados.</a:t>
            </a:r>
          </a:p>
          <a:p>
            <a:pPr algn="just"/>
            <a:endParaRPr lang="es-ES" sz="2000" dirty="0"/>
          </a:p>
          <a:p>
            <a:pPr algn="just"/>
            <a:r>
              <a:rPr lang="es-ES" sz="2000" dirty="0"/>
              <a:t>Se utiliza este objeto para realizar diversas acciones, como:</a:t>
            </a:r>
          </a:p>
          <a:p>
            <a:pPr algn="just"/>
            <a:endParaRPr lang="es-ES" sz="2000" dirty="0"/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s-ES" sz="2000" dirty="0"/>
              <a:t>Mostrar el informe en una ventana de visualización utilizando JasperViewer: se utiliza el objeto </a:t>
            </a:r>
            <a:r>
              <a:rPr lang="es-ES" sz="2000" dirty="0" err="1"/>
              <a:t>JasperPrint</a:t>
            </a:r>
            <a:r>
              <a:rPr lang="es-ES" sz="2000" dirty="0"/>
              <a:t> para crear una instancia de JasperViewer y visualizar el informe generado en una ventana emergente. Esto permite examinar el informe antes de guardarlo o imprimirlo.</a:t>
            </a:r>
          </a:p>
          <a:p>
            <a:pPr marL="342900" indent="-342900" algn="just">
              <a:buFont typeface="Wingdings" panose="05000000000000000000" pitchFamily="2" charset="2"/>
              <a:buChar char="q"/>
            </a:pPr>
            <a:endParaRPr lang="es-ES" sz="2000" dirty="0"/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s-ES" sz="2000" dirty="0"/>
              <a:t>Exportar el informe a diferentes formatos: Se utiliza el objeto </a:t>
            </a:r>
            <a:r>
              <a:rPr lang="es-ES" sz="2000" dirty="0" err="1"/>
              <a:t>JasperPrint</a:t>
            </a:r>
            <a:r>
              <a:rPr lang="es-ES" sz="2000" dirty="0"/>
              <a:t> junto con la clase JasperExportManager, para exportar el informe a diferentes formatos, como PDF, HTML, Excel, Word, etc.</a:t>
            </a:r>
          </a:p>
          <a:p>
            <a:pPr marL="342900" indent="-342900" algn="just">
              <a:buFont typeface="Wingdings" panose="05000000000000000000" pitchFamily="2" charset="2"/>
              <a:buChar char="q"/>
            </a:pPr>
            <a:endParaRPr lang="es-ES" sz="2000" dirty="0"/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s-ES" sz="2000" dirty="0"/>
              <a:t>Se guardar el informe en un archivo o enviarlo directamente a la salida, dependiendo de las necesidades.</a:t>
            </a:r>
          </a:p>
          <a:p>
            <a:pPr marL="342900" indent="-342900" algn="just">
              <a:buFont typeface="Wingdings" panose="05000000000000000000" pitchFamily="2" charset="2"/>
              <a:buChar char="q"/>
            </a:pPr>
            <a:endParaRPr lang="es-ES" sz="2000" dirty="0"/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s-ES" sz="2000" dirty="0"/>
              <a:t>Imprimir el informe: Se utiliza el objeto </a:t>
            </a:r>
            <a:r>
              <a:rPr lang="es-ES" sz="2000" dirty="0" err="1"/>
              <a:t>JasperPrint</a:t>
            </a:r>
            <a:r>
              <a:rPr lang="es-ES" sz="2000" dirty="0"/>
              <a:t> para enviar el informe directamente a la impresora y generar una copia impresa del informe.</a:t>
            </a:r>
            <a:endParaRPr lang="es-PE" sz="2000" dirty="0"/>
          </a:p>
        </p:txBody>
      </p:sp>
    </p:spTree>
    <p:extLst>
      <p:ext uri="{BB962C8B-B14F-4D97-AF65-F5344CB8AC3E}">
        <p14:creationId xmlns:p14="http://schemas.microsoft.com/office/powerpoint/2010/main" val="34224083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EA1D60E2-C3AB-5AF3-94CD-0496F0259F3E}"/>
              </a:ext>
            </a:extLst>
          </p:cNvPr>
          <p:cNvSpPr/>
          <p:nvPr/>
        </p:nvSpPr>
        <p:spPr>
          <a:xfrm>
            <a:off x="1371600" y="952200"/>
            <a:ext cx="9023024" cy="648000"/>
          </a:xfrm>
          <a:prstGeom prst="roundRect">
            <a:avLst/>
          </a:prstGeom>
          <a:gradFill rotWithShape="1">
            <a:gsLst>
              <a:gs pos="0">
                <a:srgbClr val="4F81BD">
                  <a:shade val="51000"/>
                  <a:satMod val="130000"/>
                </a:srgbClr>
              </a:gs>
              <a:gs pos="80000">
                <a:srgbClr val="4F81BD">
                  <a:shade val="93000"/>
                  <a:satMod val="130000"/>
                </a:srgbClr>
              </a:gs>
              <a:gs pos="100000">
                <a:srgbClr val="4F81BD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glow rad="101600">
              <a:srgbClr val="F79646">
                <a:satMod val="175000"/>
                <a:alpha val="40000"/>
              </a:srgbClr>
            </a:glow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algn="ctr">
              <a:buClrTx/>
            </a:pPr>
            <a:endParaRPr lang="es-ES" sz="3200" b="1" kern="1200" dirty="0">
              <a:solidFill>
                <a:prstClr val="white"/>
              </a:solidFill>
              <a:latin typeface="Calibri"/>
              <a:ea typeface="+mn-ea"/>
              <a:cs typeface="+mn-cs"/>
            </a:endParaRPr>
          </a:p>
          <a:p>
            <a:pPr algn="ctr">
              <a:buClrTx/>
            </a:pPr>
            <a:r>
              <a:rPr lang="es-ES" sz="3200" b="1" dirty="0">
                <a:solidFill>
                  <a:prstClr val="white"/>
                </a:solidFill>
                <a:latin typeface="Calibri"/>
              </a:rPr>
              <a:t>¿QUÉ ES EL JASPERVIEWER?</a:t>
            </a:r>
            <a:endParaRPr lang="es-ES" sz="3200" b="1" kern="1200" dirty="0">
              <a:solidFill>
                <a:prstClr val="white"/>
              </a:solidFill>
              <a:latin typeface="Calibri"/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PE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0C389A74-F53D-094D-CFE8-36798DD132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4112" y="1676399"/>
            <a:ext cx="6858000" cy="5083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1527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D99373EC-CD90-3E53-DB3A-2F3DF749C25B}"/>
              </a:ext>
            </a:extLst>
          </p:cNvPr>
          <p:cNvSpPr txBox="1"/>
          <p:nvPr/>
        </p:nvSpPr>
        <p:spPr>
          <a:xfrm>
            <a:off x="152400" y="1104811"/>
            <a:ext cx="11811000" cy="5524589"/>
          </a:xfrm>
          <a:prstGeom prst="rect">
            <a:avLst/>
          </a:prstGeo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457200" indent="-457200" algn="just">
              <a:buFont typeface="Wingdings" panose="05000000000000000000" pitchFamily="2" charset="2"/>
              <a:buChar char="q"/>
            </a:pPr>
            <a:r>
              <a:rPr lang="es-ES" sz="2800" dirty="0"/>
              <a:t>JasperViewer es una clase proporcionada por la biblioteca JasperReports que permite visualizar informes generados en JasperReports.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endParaRPr lang="es-ES" sz="1500" dirty="0"/>
          </a:p>
          <a:p>
            <a:pPr marL="457200" indent="-457200" algn="just">
              <a:buFont typeface="Wingdings" panose="05000000000000000000" pitchFamily="2" charset="2"/>
              <a:buChar char="q"/>
            </a:pPr>
            <a:r>
              <a:rPr lang="es-ES" sz="2800" dirty="0"/>
              <a:t>Es una ventana de visualización que muestra el informe de forma interactiva y  permite examinarlo antes de guardarlo, imprimirlo o exportarlo a otros formatos.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endParaRPr lang="es-ES" sz="1500" dirty="0"/>
          </a:p>
          <a:p>
            <a:pPr marL="457200" indent="-457200" algn="just">
              <a:buFont typeface="Wingdings" panose="05000000000000000000" pitchFamily="2" charset="2"/>
              <a:buChar char="q"/>
            </a:pPr>
            <a:r>
              <a:rPr lang="es-ES" sz="2800" dirty="0"/>
              <a:t>La clase JasperViewer se utiliza típicamente para mostrar el objeto </a:t>
            </a:r>
            <a:r>
              <a:rPr lang="es-ES" sz="2800" dirty="0" err="1"/>
              <a:t>JasperPrint</a:t>
            </a:r>
            <a:r>
              <a:rPr lang="es-ES" sz="2800" dirty="0"/>
              <a:t>, que es el informe generado y lleno de datos.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endParaRPr lang="es-ES" sz="1500" dirty="0"/>
          </a:p>
          <a:p>
            <a:pPr marL="457200" indent="-457200" algn="just">
              <a:buFont typeface="Wingdings" panose="05000000000000000000" pitchFamily="2" charset="2"/>
              <a:buChar char="q"/>
            </a:pPr>
            <a:r>
              <a:rPr lang="es-ES" sz="2800" dirty="0"/>
              <a:t>Al utilizar JasperViewer, se ve el informe en una ventana emergente con capacidades de navegación y visualización, lo que permite examinar el contenido del informe, desplazarse por sus páginas y realizar acciones adicionales.</a:t>
            </a:r>
            <a:endParaRPr lang="es-PE" sz="2800" dirty="0"/>
          </a:p>
        </p:txBody>
      </p:sp>
    </p:spTree>
    <p:extLst>
      <p:ext uri="{BB962C8B-B14F-4D97-AF65-F5344CB8AC3E}">
        <p14:creationId xmlns:p14="http://schemas.microsoft.com/office/powerpoint/2010/main" val="1923433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9237A471-B781-3A3E-0133-E84A3AF13D58}"/>
              </a:ext>
            </a:extLst>
          </p:cNvPr>
          <p:cNvSpPr txBox="1"/>
          <p:nvPr/>
        </p:nvSpPr>
        <p:spPr>
          <a:xfrm>
            <a:off x="228600" y="994112"/>
            <a:ext cx="11811000" cy="5632311"/>
          </a:xfrm>
          <a:prstGeom prst="rect">
            <a:avLst/>
          </a:prstGeo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sz="2000" dirty="0"/>
              <a:t>Las características y funcionalidades proporcionadas por JasperViewer incluyen:</a:t>
            </a:r>
          </a:p>
          <a:p>
            <a:endParaRPr lang="es-ES" sz="2000" dirty="0"/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s-ES" sz="2000" dirty="0"/>
              <a:t>Visualización de páginas: Se puede navegar entre las diferentes páginas del informe y ver su contenido de manera secuencial.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s-ES" sz="2000" dirty="0"/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s-ES" sz="2000" dirty="0"/>
              <a:t>Zoom: JasperViewer permite ajustar el nivel de zoom para ver el informe con más detalle o alejarlo para obtener una vista más general.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s-ES" sz="2000" dirty="0"/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s-ES" sz="2000" dirty="0"/>
              <a:t>Impresión: Se Puede imprimir el informe directamente desde JasperViewer, utilizando las opciones de impresión disponibles.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s-ES" sz="2000" dirty="0"/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s-ES" sz="2000" dirty="0"/>
              <a:t>Exportación: JasperViewer también ofrece opciones para exportar el informe a diferentes formatos, como PDF, HTML, Excel, Word, etc.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s-ES" sz="2000" dirty="0"/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s-ES" sz="2000" dirty="0"/>
              <a:t>Esto permite guardar el informe en un archivo o compartirlo en otros medios.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s-ES" sz="2000" dirty="0"/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s-ES" sz="2000" dirty="0"/>
              <a:t>Interactividad: Dependiendo de cómo se haya diseñado el informe, JasperViewer puede admitir interacciones como hipervínculos, acciones de botones u otras funcionalidades interactivas definidas en el informe.</a:t>
            </a:r>
            <a:endParaRPr lang="es-PE" sz="2000" dirty="0"/>
          </a:p>
        </p:txBody>
      </p:sp>
    </p:spTree>
    <p:extLst>
      <p:ext uri="{BB962C8B-B14F-4D97-AF65-F5344CB8AC3E}">
        <p14:creationId xmlns:p14="http://schemas.microsoft.com/office/powerpoint/2010/main" val="2968348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C050F3DE-0AE8-BB98-FE66-EA7D6BFFA556}"/>
              </a:ext>
            </a:extLst>
          </p:cNvPr>
          <p:cNvSpPr/>
          <p:nvPr/>
        </p:nvSpPr>
        <p:spPr>
          <a:xfrm>
            <a:off x="2590800" y="304800"/>
            <a:ext cx="6172200" cy="648000"/>
          </a:xfrm>
          <a:prstGeom prst="roundRect">
            <a:avLst/>
          </a:prstGeom>
          <a:gradFill rotWithShape="1">
            <a:gsLst>
              <a:gs pos="0">
                <a:srgbClr val="4F81BD">
                  <a:shade val="51000"/>
                  <a:satMod val="130000"/>
                </a:srgbClr>
              </a:gs>
              <a:gs pos="80000">
                <a:srgbClr val="4F81BD">
                  <a:shade val="93000"/>
                  <a:satMod val="130000"/>
                </a:srgbClr>
              </a:gs>
              <a:gs pos="100000">
                <a:srgbClr val="4F81BD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glow rad="101600">
              <a:srgbClr val="F79646">
                <a:satMod val="175000"/>
                <a:alpha val="40000"/>
              </a:srgbClr>
            </a:glow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algn="ctr">
              <a:buClrTx/>
            </a:pPr>
            <a:endParaRPr lang="es-ES" sz="3200" b="1" kern="1200" dirty="0">
              <a:solidFill>
                <a:prstClr val="white"/>
              </a:solidFill>
              <a:latin typeface="Calibri"/>
              <a:ea typeface="+mn-ea"/>
              <a:cs typeface="+mn-cs"/>
            </a:endParaRPr>
          </a:p>
          <a:p>
            <a:pPr algn="ctr">
              <a:buClrTx/>
            </a:pPr>
            <a:r>
              <a:rPr lang="es-ES" sz="3200" b="1" dirty="0">
                <a:solidFill>
                  <a:prstClr val="white"/>
                </a:solidFill>
                <a:latin typeface="Calibri"/>
              </a:rPr>
              <a:t>DECLARACIÓN DE VARIABLES</a:t>
            </a:r>
            <a:endParaRPr lang="es-ES" sz="3200" b="1" kern="1200" dirty="0">
              <a:solidFill>
                <a:prstClr val="white"/>
              </a:solidFill>
              <a:latin typeface="Calibri"/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PE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EA4463D-F762-4275-869D-B75204E035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1066800"/>
            <a:ext cx="8915400" cy="568174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02F5DCE9-EA8D-4BE1-43A7-D9D7C22A58C6}"/>
              </a:ext>
            </a:extLst>
          </p:cNvPr>
          <p:cNvSpPr txBox="1"/>
          <p:nvPr/>
        </p:nvSpPr>
        <p:spPr>
          <a:xfrm>
            <a:off x="2971800" y="1600200"/>
            <a:ext cx="2133600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Clic en el icono: Source</a:t>
            </a:r>
          </a:p>
        </p:txBody>
      </p:sp>
    </p:spTree>
    <p:extLst>
      <p:ext uri="{BB962C8B-B14F-4D97-AF65-F5344CB8AC3E}">
        <p14:creationId xmlns:p14="http://schemas.microsoft.com/office/powerpoint/2010/main" val="38222466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5A40F661-C52F-DF43-8EBC-061A617073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524000"/>
            <a:ext cx="11676553" cy="44958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98835B85-C592-B06F-3A33-491E5B319A00}"/>
              </a:ext>
            </a:extLst>
          </p:cNvPr>
          <p:cNvSpPr txBox="1"/>
          <p:nvPr/>
        </p:nvSpPr>
        <p:spPr>
          <a:xfrm>
            <a:off x="5715000" y="3664803"/>
            <a:ext cx="6019800" cy="8309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s-E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 declara una variable: con, de tipo Conexion.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s-E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Dicha variable se utiliza para establecer y administrar la conexión a la base de datos.</a:t>
            </a:r>
          </a:p>
        </p:txBody>
      </p:sp>
    </p:spTree>
    <p:extLst>
      <p:ext uri="{BB962C8B-B14F-4D97-AF65-F5344CB8AC3E}">
        <p14:creationId xmlns:p14="http://schemas.microsoft.com/office/powerpoint/2010/main" val="8419314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lang="es-PE" dirty="0"/>
          </a:p>
        </p:txBody>
      </p:sp>
      <p:sp>
        <p:nvSpPr>
          <p:cNvPr id="3" name="object 3"/>
          <p:cNvSpPr/>
          <p:nvPr/>
        </p:nvSpPr>
        <p:spPr>
          <a:xfrm>
            <a:off x="1110996" y="1627632"/>
            <a:ext cx="3827145" cy="2226945"/>
          </a:xfrm>
          <a:custGeom>
            <a:avLst/>
            <a:gdLst/>
            <a:ahLst/>
            <a:cxnLst/>
            <a:rect l="l" t="t" r="r" b="b"/>
            <a:pathLst>
              <a:path w="3827145" h="2226945">
                <a:moveTo>
                  <a:pt x="0" y="2226564"/>
                </a:moveTo>
                <a:lnTo>
                  <a:pt x="3826764" y="2226564"/>
                </a:lnTo>
                <a:lnTo>
                  <a:pt x="3826764" y="0"/>
                </a:lnTo>
                <a:lnTo>
                  <a:pt x="0" y="0"/>
                </a:lnTo>
                <a:lnTo>
                  <a:pt x="0" y="222656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265926" y="916686"/>
            <a:ext cx="4142740" cy="645160"/>
          </a:xfrm>
          <a:custGeom>
            <a:avLst/>
            <a:gdLst/>
            <a:ahLst/>
            <a:cxnLst/>
            <a:rect l="l" t="t" r="r" b="b"/>
            <a:pathLst>
              <a:path w="4142740" h="645160">
                <a:moveTo>
                  <a:pt x="0" y="67690"/>
                </a:moveTo>
                <a:lnTo>
                  <a:pt x="5308" y="41308"/>
                </a:lnTo>
                <a:lnTo>
                  <a:pt x="19796" y="19796"/>
                </a:lnTo>
                <a:lnTo>
                  <a:pt x="41308" y="5308"/>
                </a:lnTo>
                <a:lnTo>
                  <a:pt x="67690" y="0"/>
                </a:lnTo>
                <a:lnTo>
                  <a:pt x="4074541" y="0"/>
                </a:lnTo>
                <a:lnTo>
                  <a:pt x="4100923" y="5308"/>
                </a:lnTo>
                <a:lnTo>
                  <a:pt x="4122435" y="19796"/>
                </a:lnTo>
                <a:lnTo>
                  <a:pt x="4136923" y="41308"/>
                </a:lnTo>
                <a:lnTo>
                  <a:pt x="4142231" y="67690"/>
                </a:lnTo>
                <a:lnTo>
                  <a:pt x="4142231" y="576961"/>
                </a:lnTo>
                <a:lnTo>
                  <a:pt x="4136923" y="603343"/>
                </a:lnTo>
                <a:lnTo>
                  <a:pt x="4122435" y="624855"/>
                </a:lnTo>
                <a:lnTo>
                  <a:pt x="4100923" y="639343"/>
                </a:lnTo>
                <a:lnTo>
                  <a:pt x="4074541" y="644651"/>
                </a:lnTo>
                <a:lnTo>
                  <a:pt x="67690" y="644651"/>
                </a:lnTo>
                <a:lnTo>
                  <a:pt x="41308" y="639343"/>
                </a:lnTo>
                <a:lnTo>
                  <a:pt x="19796" y="624855"/>
                </a:lnTo>
                <a:lnTo>
                  <a:pt x="5308" y="603343"/>
                </a:lnTo>
                <a:lnTo>
                  <a:pt x="0" y="576961"/>
                </a:lnTo>
                <a:lnTo>
                  <a:pt x="0" y="67690"/>
                </a:lnTo>
                <a:close/>
              </a:path>
            </a:pathLst>
          </a:custGeom>
          <a:ln w="12700">
            <a:solidFill>
              <a:srgbClr val="C55A1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756652" y="1098041"/>
            <a:ext cx="1165225" cy="26733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550" b="1" spc="-5" dirty="0">
                <a:solidFill>
                  <a:srgbClr val="C55A11"/>
                </a:solidFill>
                <a:latin typeface="Arial"/>
                <a:cs typeface="Arial"/>
              </a:rPr>
              <a:t>I</a:t>
            </a:r>
            <a:r>
              <a:rPr sz="1550" b="1" spc="60" dirty="0">
                <a:solidFill>
                  <a:srgbClr val="C55A11"/>
                </a:solidFill>
                <a:latin typeface="Arial"/>
                <a:cs typeface="Arial"/>
              </a:rPr>
              <a:t>m</a:t>
            </a:r>
            <a:r>
              <a:rPr sz="1550" b="1" spc="20" dirty="0">
                <a:solidFill>
                  <a:srgbClr val="C55A11"/>
                </a:solidFill>
                <a:latin typeface="Arial"/>
                <a:cs typeface="Arial"/>
              </a:rPr>
              <a:t>p</a:t>
            </a:r>
            <a:r>
              <a:rPr sz="1550" b="1" spc="25" dirty="0">
                <a:solidFill>
                  <a:srgbClr val="C55A11"/>
                </a:solidFill>
                <a:latin typeface="Arial"/>
                <a:cs typeface="Arial"/>
              </a:rPr>
              <a:t>o</a:t>
            </a:r>
            <a:r>
              <a:rPr sz="1550" b="1" spc="10" dirty="0">
                <a:solidFill>
                  <a:srgbClr val="C55A11"/>
                </a:solidFill>
                <a:latin typeface="Arial"/>
                <a:cs typeface="Arial"/>
              </a:rPr>
              <a:t>r</a:t>
            </a:r>
            <a:r>
              <a:rPr sz="1550" b="1" spc="15" dirty="0">
                <a:solidFill>
                  <a:srgbClr val="C55A11"/>
                </a:solidFill>
                <a:latin typeface="Arial"/>
                <a:cs typeface="Arial"/>
              </a:rPr>
              <a:t>t</a:t>
            </a:r>
            <a:r>
              <a:rPr sz="1550" b="1" spc="-5" dirty="0">
                <a:solidFill>
                  <a:srgbClr val="C55A11"/>
                </a:solidFill>
                <a:latin typeface="Arial"/>
                <a:cs typeface="Arial"/>
              </a:rPr>
              <a:t>a</a:t>
            </a:r>
            <a:r>
              <a:rPr sz="1550" b="1" spc="20" dirty="0">
                <a:solidFill>
                  <a:srgbClr val="C55A11"/>
                </a:solidFill>
                <a:latin typeface="Arial"/>
                <a:cs typeface="Arial"/>
              </a:rPr>
              <a:t>n</a:t>
            </a:r>
            <a:r>
              <a:rPr sz="1550" b="1" dirty="0">
                <a:solidFill>
                  <a:srgbClr val="C55A11"/>
                </a:solidFill>
                <a:latin typeface="Arial"/>
                <a:cs typeface="Arial"/>
              </a:rPr>
              <a:t>c</a:t>
            </a:r>
            <a:r>
              <a:rPr sz="1550" b="1" spc="-5" dirty="0">
                <a:solidFill>
                  <a:srgbClr val="C55A11"/>
                </a:solidFill>
                <a:latin typeface="Arial"/>
                <a:cs typeface="Arial"/>
              </a:rPr>
              <a:t>i</a:t>
            </a:r>
            <a:r>
              <a:rPr sz="1550" b="1" spc="15" dirty="0">
                <a:solidFill>
                  <a:srgbClr val="C55A11"/>
                </a:solidFill>
                <a:latin typeface="Arial"/>
                <a:cs typeface="Arial"/>
              </a:rPr>
              <a:t>a</a:t>
            </a:r>
            <a:endParaRPr sz="155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265926" y="1611630"/>
            <a:ext cx="4142740" cy="2089785"/>
          </a:xfrm>
          <a:custGeom>
            <a:avLst/>
            <a:gdLst/>
            <a:ahLst/>
            <a:cxnLst/>
            <a:rect l="l" t="t" r="r" b="b"/>
            <a:pathLst>
              <a:path w="4142740" h="2089785">
                <a:moveTo>
                  <a:pt x="0" y="2089404"/>
                </a:moveTo>
                <a:lnTo>
                  <a:pt x="4142231" y="2089404"/>
                </a:lnTo>
                <a:lnTo>
                  <a:pt x="4142231" y="0"/>
                </a:lnTo>
                <a:lnTo>
                  <a:pt x="0" y="0"/>
                </a:lnTo>
                <a:lnTo>
                  <a:pt x="0" y="2089404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301234" y="875538"/>
            <a:ext cx="0" cy="5303520"/>
          </a:xfrm>
          <a:custGeom>
            <a:avLst/>
            <a:gdLst/>
            <a:ahLst/>
            <a:cxnLst/>
            <a:rect l="l" t="t" r="r" b="b"/>
            <a:pathLst>
              <a:path h="5303520">
                <a:moveTo>
                  <a:pt x="0" y="0"/>
                </a:moveTo>
                <a:lnTo>
                  <a:pt x="0" y="5303520"/>
                </a:lnTo>
              </a:path>
            </a:pathLst>
          </a:custGeom>
          <a:ln w="45720">
            <a:solidFill>
              <a:srgbClr val="C55A1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278373" y="875538"/>
            <a:ext cx="45720" cy="5303520"/>
          </a:xfrm>
          <a:custGeom>
            <a:avLst/>
            <a:gdLst/>
            <a:ahLst/>
            <a:cxnLst/>
            <a:rect l="l" t="t" r="r" b="b"/>
            <a:pathLst>
              <a:path w="45720" h="5303520">
                <a:moveTo>
                  <a:pt x="0" y="5303520"/>
                </a:moveTo>
                <a:lnTo>
                  <a:pt x="45720" y="5303520"/>
                </a:lnTo>
                <a:lnTo>
                  <a:pt x="45720" y="0"/>
                </a:lnTo>
                <a:lnTo>
                  <a:pt x="0" y="0"/>
                </a:lnTo>
                <a:lnTo>
                  <a:pt x="0" y="5303520"/>
                </a:lnTo>
                <a:close/>
              </a:path>
            </a:pathLst>
          </a:custGeom>
          <a:ln w="12700">
            <a:solidFill>
              <a:srgbClr val="C55A1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113282" y="866394"/>
            <a:ext cx="3827145" cy="649605"/>
          </a:xfrm>
          <a:custGeom>
            <a:avLst/>
            <a:gdLst/>
            <a:ahLst/>
            <a:cxnLst/>
            <a:rect l="l" t="t" r="r" b="b"/>
            <a:pathLst>
              <a:path w="3827145" h="649605">
                <a:moveTo>
                  <a:pt x="0" y="68071"/>
                </a:moveTo>
                <a:lnTo>
                  <a:pt x="5354" y="41576"/>
                </a:lnTo>
                <a:lnTo>
                  <a:pt x="19954" y="19938"/>
                </a:lnTo>
                <a:lnTo>
                  <a:pt x="41608" y="5349"/>
                </a:lnTo>
                <a:lnTo>
                  <a:pt x="68122" y="0"/>
                </a:lnTo>
                <a:lnTo>
                  <a:pt x="3758692" y="0"/>
                </a:lnTo>
                <a:lnTo>
                  <a:pt x="3785187" y="5349"/>
                </a:lnTo>
                <a:lnTo>
                  <a:pt x="3806825" y="19938"/>
                </a:lnTo>
                <a:lnTo>
                  <a:pt x="3821414" y="41576"/>
                </a:lnTo>
                <a:lnTo>
                  <a:pt x="3826764" y="68071"/>
                </a:lnTo>
                <a:lnTo>
                  <a:pt x="3826764" y="581151"/>
                </a:lnTo>
                <a:lnTo>
                  <a:pt x="3821414" y="607647"/>
                </a:lnTo>
                <a:lnTo>
                  <a:pt x="3806825" y="629285"/>
                </a:lnTo>
                <a:lnTo>
                  <a:pt x="3785187" y="643874"/>
                </a:lnTo>
                <a:lnTo>
                  <a:pt x="3758692" y="649223"/>
                </a:lnTo>
                <a:lnTo>
                  <a:pt x="68122" y="649223"/>
                </a:lnTo>
                <a:lnTo>
                  <a:pt x="41608" y="643874"/>
                </a:lnTo>
                <a:lnTo>
                  <a:pt x="19954" y="629284"/>
                </a:lnTo>
                <a:lnTo>
                  <a:pt x="5354" y="607647"/>
                </a:lnTo>
                <a:lnTo>
                  <a:pt x="0" y="581151"/>
                </a:lnTo>
                <a:lnTo>
                  <a:pt x="0" y="68071"/>
                </a:lnTo>
                <a:close/>
              </a:path>
            </a:pathLst>
          </a:custGeom>
          <a:ln w="12700">
            <a:solidFill>
              <a:srgbClr val="C55A1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2095880" y="1049273"/>
            <a:ext cx="1857375" cy="26733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550" b="1" spc="20" dirty="0">
                <a:solidFill>
                  <a:srgbClr val="C55A11"/>
                </a:solidFill>
                <a:latin typeface="Arial"/>
                <a:cs typeface="Arial"/>
              </a:rPr>
              <a:t>Logro </a:t>
            </a:r>
            <a:r>
              <a:rPr sz="1550" b="1" spc="15" dirty="0">
                <a:solidFill>
                  <a:srgbClr val="C55A11"/>
                </a:solidFill>
                <a:latin typeface="Arial"/>
                <a:cs typeface="Arial"/>
              </a:rPr>
              <a:t>de </a:t>
            </a:r>
            <a:r>
              <a:rPr sz="1550" b="1" spc="5" dirty="0">
                <a:solidFill>
                  <a:srgbClr val="C55A11"/>
                </a:solidFill>
                <a:latin typeface="Arial"/>
                <a:cs typeface="Arial"/>
              </a:rPr>
              <a:t>la </a:t>
            </a:r>
            <a:r>
              <a:rPr sz="1550" b="1" spc="15" dirty="0">
                <a:solidFill>
                  <a:srgbClr val="C55A11"/>
                </a:solidFill>
                <a:latin typeface="Arial"/>
                <a:cs typeface="Arial"/>
              </a:rPr>
              <a:t>Unidad</a:t>
            </a:r>
            <a:endParaRPr sz="155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0" y="0"/>
            <a:ext cx="12193905" cy="6858000"/>
          </a:xfrm>
          <a:custGeom>
            <a:avLst/>
            <a:gdLst/>
            <a:ahLst/>
            <a:cxnLst/>
            <a:rect l="l" t="t" r="r" b="b"/>
            <a:pathLst>
              <a:path w="12193905" h="6858000">
                <a:moveTo>
                  <a:pt x="0" y="6858000"/>
                </a:moveTo>
                <a:lnTo>
                  <a:pt x="12193524" y="6858000"/>
                </a:lnTo>
                <a:lnTo>
                  <a:pt x="12193524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ln w="2743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026" name="Picture 2" descr="VENTAJAS DE LA SOCIEDAD DE LA INFORMACIÓN: -Elimina las barreras  geográficas, ya que cualquier persona puede acceder a la … | 3d human, Tax  refund, Positive symbols">
            <a:extLst>
              <a:ext uri="{FF2B5EF4-FFF2-40B4-BE49-F238E27FC236}">
                <a16:creationId xmlns:a16="http://schemas.microsoft.com/office/drawing/2014/main" id="{F2C82DE4-095C-4BA8-9FCA-C27B96B230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1132" y="2754577"/>
            <a:ext cx="2476500" cy="3019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Tiro al Blanco en RL - Home | Facebook">
            <a:extLst>
              <a:ext uri="{FF2B5EF4-FFF2-40B4-BE49-F238E27FC236}">
                <a16:creationId xmlns:a16="http://schemas.microsoft.com/office/drawing/2014/main" id="{957844FC-0F99-452D-BD24-44A8738D8E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2064" y="2514600"/>
            <a:ext cx="2968136" cy="3259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object 4">
            <a:extLst>
              <a:ext uri="{FF2B5EF4-FFF2-40B4-BE49-F238E27FC236}">
                <a16:creationId xmlns:a16="http://schemas.microsoft.com/office/drawing/2014/main" id="{15A6A818-0F8C-4A89-924D-B8C746E9C016}"/>
              </a:ext>
            </a:extLst>
          </p:cNvPr>
          <p:cNvSpPr txBox="1"/>
          <p:nvPr/>
        </p:nvSpPr>
        <p:spPr>
          <a:xfrm>
            <a:off x="1125855" y="1701763"/>
            <a:ext cx="3827145" cy="660437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90170" marR="74930" algn="just">
              <a:lnSpc>
                <a:spcPct val="99700"/>
              </a:lnSpc>
              <a:spcBef>
                <a:spcPts val="110"/>
              </a:spcBef>
            </a:pPr>
            <a:r>
              <a:rPr lang="es-MX" sz="1400" spc="-5" dirty="0">
                <a:latin typeface="Arial"/>
                <a:cs typeface="Arial"/>
              </a:rPr>
              <a:t>Al finalizar la unidad, el estudiante es capaz de realizar el código en java y utilizando las clases respectivas para ejecutar un reporte.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23" name="object 8">
            <a:extLst>
              <a:ext uri="{FF2B5EF4-FFF2-40B4-BE49-F238E27FC236}">
                <a16:creationId xmlns:a16="http://schemas.microsoft.com/office/drawing/2014/main" id="{318569AF-1326-4DD9-BC87-8DC745FAE42C}"/>
              </a:ext>
            </a:extLst>
          </p:cNvPr>
          <p:cNvSpPr txBox="1"/>
          <p:nvPr/>
        </p:nvSpPr>
        <p:spPr>
          <a:xfrm>
            <a:off x="5586613" y="1765448"/>
            <a:ext cx="6376787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algn="ctr">
              <a:lnSpc>
                <a:spcPct val="100099"/>
              </a:lnSpc>
              <a:spcBef>
                <a:spcPts val="105"/>
              </a:spcBef>
            </a:pPr>
            <a:r>
              <a:rPr lang="es-ES" sz="1400" dirty="0">
                <a:latin typeface="Arial"/>
                <a:cs typeface="Arial"/>
              </a:rPr>
              <a:t>Utiliza las clases correspondientes, para mostrar un reporte</a:t>
            </a:r>
            <a:endParaRPr lang="es-ES" sz="6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58458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900769E6-179C-6F0E-5CB0-34AF5540D2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057" y="990600"/>
            <a:ext cx="11778343" cy="46482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69908620-BECF-BE23-36D8-6E53B64B0DE4}"/>
              </a:ext>
            </a:extLst>
          </p:cNvPr>
          <p:cNvSpPr txBox="1"/>
          <p:nvPr/>
        </p:nvSpPr>
        <p:spPr>
          <a:xfrm>
            <a:off x="304800" y="2743200"/>
            <a:ext cx="914400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Clic en el icono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FB4A4543-3D74-C6C8-4E9D-FF3FD7E586D9}"/>
              </a:ext>
            </a:extLst>
          </p:cNvPr>
          <p:cNvSpPr txBox="1"/>
          <p:nvPr/>
        </p:nvSpPr>
        <p:spPr>
          <a:xfrm>
            <a:off x="2362200" y="3962400"/>
            <a:ext cx="2362200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Clic en la primera opción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4238C0A8-FBCC-1446-1BB0-0EDE2E1883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8942" y="5486400"/>
            <a:ext cx="9284458" cy="115291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EF26BFB7-870E-A145-E9D7-F9C28BBEAF34}"/>
              </a:ext>
            </a:extLst>
          </p:cNvPr>
          <p:cNvSpPr txBox="1"/>
          <p:nvPr/>
        </p:nvSpPr>
        <p:spPr>
          <a:xfrm>
            <a:off x="1066800" y="6324600"/>
            <a:ext cx="2514600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Clase Conexión, importado</a:t>
            </a:r>
          </a:p>
        </p:txBody>
      </p:sp>
    </p:spTree>
    <p:extLst>
      <p:ext uri="{BB962C8B-B14F-4D97-AF65-F5344CB8AC3E}">
        <p14:creationId xmlns:p14="http://schemas.microsoft.com/office/powerpoint/2010/main" val="21477811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0FB0E268-434C-D9B7-547D-46BC711C2E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599" y="1219200"/>
            <a:ext cx="11684219" cy="50292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E1C82E84-ABF6-6116-6D10-4C6ACB25B678}"/>
              </a:ext>
            </a:extLst>
          </p:cNvPr>
          <p:cNvSpPr txBox="1"/>
          <p:nvPr/>
        </p:nvSpPr>
        <p:spPr>
          <a:xfrm>
            <a:off x="4343400" y="4038600"/>
            <a:ext cx="7391400" cy="8309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s-E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 declara una variable llamada cn de tipo Connection.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s-E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Dicha variable se utiliza para almacenar la conexión a la base de datos, obtenida a través del método ObtenerConexion(), de la clase Conexion. </a:t>
            </a:r>
          </a:p>
        </p:txBody>
      </p:sp>
    </p:spTree>
    <p:extLst>
      <p:ext uri="{BB962C8B-B14F-4D97-AF65-F5344CB8AC3E}">
        <p14:creationId xmlns:p14="http://schemas.microsoft.com/office/powerpoint/2010/main" val="41540920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B32C45B9-1FF4-7271-A3C0-10463DA704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990600"/>
            <a:ext cx="10820400" cy="422357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D8B5D7FB-8E6A-C7C3-870D-1236CF8980C2}"/>
              </a:ext>
            </a:extLst>
          </p:cNvPr>
          <p:cNvSpPr txBox="1"/>
          <p:nvPr/>
        </p:nvSpPr>
        <p:spPr>
          <a:xfrm>
            <a:off x="685800" y="3126062"/>
            <a:ext cx="914400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Clic en el icono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F2BB929A-9C82-F60A-3DCC-29320DB188DC}"/>
              </a:ext>
            </a:extLst>
          </p:cNvPr>
          <p:cNvSpPr txBox="1"/>
          <p:nvPr/>
        </p:nvSpPr>
        <p:spPr>
          <a:xfrm>
            <a:off x="1752600" y="4267200"/>
            <a:ext cx="2362200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Clic en la primera opción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77F6A054-64F0-878B-4A61-280F3591F3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0" y="5105400"/>
            <a:ext cx="10067925" cy="16764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8D54BDC2-12C1-949A-826F-DD3BC23891DD}"/>
              </a:ext>
            </a:extLst>
          </p:cNvPr>
          <p:cNvSpPr txBox="1"/>
          <p:nvPr/>
        </p:nvSpPr>
        <p:spPr>
          <a:xfrm>
            <a:off x="228600" y="6443246"/>
            <a:ext cx="2691044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Clase Connection, importado</a:t>
            </a:r>
          </a:p>
        </p:txBody>
      </p:sp>
    </p:spTree>
    <p:extLst>
      <p:ext uri="{BB962C8B-B14F-4D97-AF65-F5344CB8AC3E}">
        <p14:creationId xmlns:p14="http://schemas.microsoft.com/office/powerpoint/2010/main" val="40303113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DAC84E7F-1939-58DE-60A2-04361C2EAF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990600"/>
            <a:ext cx="11400631" cy="48768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B9C1CCD8-7555-7AAA-17D0-1C2AA4E234CD}"/>
              </a:ext>
            </a:extLst>
          </p:cNvPr>
          <p:cNvSpPr txBox="1"/>
          <p:nvPr/>
        </p:nvSpPr>
        <p:spPr>
          <a:xfrm>
            <a:off x="1905000" y="5943600"/>
            <a:ext cx="7391400" cy="8309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s-E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 declara una variable: jasperreport de tipo </a:t>
            </a:r>
            <a:r>
              <a:rPr lang="es-ES" sz="1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JasperReport</a:t>
            </a:r>
            <a:r>
              <a:rPr lang="es-E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s-E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Dicha variable se utiliza para almacenar el informe de </a:t>
            </a:r>
            <a:r>
              <a:rPr lang="es-ES" sz="1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JasperReport</a:t>
            </a:r>
            <a:r>
              <a:rPr lang="es-E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compilado a partir del archivo JRXML.</a:t>
            </a:r>
          </a:p>
        </p:txBody>
      </p:sp>
    </p:spTree>
    <p:extLst>
      <p:ext uri="{BB962C8B-B14F-4D97-AF65-F5344CB8AC3E}">
        <p14:creationId xmlns:p14="http://schemas.microsoft.com/office/powerpoint/2010/main" val="1840674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BC54EFA2-5C70-EF79-56A0-F0E83A8930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066800"/>
            <a:ext cx="11811000" cy="56388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4FBE809E-1049-4D3F-DBB2-B37F17A6B429}"/>
              </a:ext>
            </a:extLst>
          </p:cNvPr>
          <p:cNvSpPr txBox="1"/>
          <p:nvPr/>
        </p:nvSpPr>
        <p:spPr>
          <a:xfrm>
            <a:off x="160538" y="4610933"/>
            <a:ext cx="914400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Clic en el icono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9D1754EA-A340-A98A-8F6E-247A395712A7}"/>
              </a:ext>
            </a:extLst>
          </p:cNvPr>
          <p:cNvSpPr txBox="1"/>
          <p:nvPr/>
        </p:nvSpPr>
        <p:spPr>
          <a:xfrm>
            <a:off x="2209800" y="5833646"/>
            <a:ext cx="2362200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Clic en la primera opción</a:t>
            </a:r>
          </a:p>
        </p:txBody>
      </p:sp>
    </p:spTree>
    <p:extLst>
      <p:ext uri="{BB962C8B-B14F-4D97-AF65-F5344CB8AC3E}">
        <p14:creationId xmlns:p14="http://schemas.microsoft.com/office/powerpoint/2010/main" val="34716469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A184D8CA-7125-9189-2127-3C6F8031A7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411" y="2133600"/>
            <a:ext cx="11792989" cy="24384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172AC46A-1655-AAA6-2564-6671BD703943}"/>
              </a:ext>
            </a:extLst>
          </p:cNvPr>
          <p:cNvSpPr txBox="1"/>
          <p:nvPr/>
        </p:nvSpPr>
        <p:spPr>
          <a:xfrm>
            <a:off x="8129356" y="4572000"/>
            <a:ext cx="3224444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Clase </a:t>
            </a:r>
            <a:r>
              <a:rPr lang="es-ES" sz="1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JasperReport</a:t>
            </a:r>
            <a:r>
              <a:rPr lang="es-E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importado</a:t>
            </a:r>
          </a:p>
        </p:txBody>
      </p:sp>
    </p:spTree>
    <p:extLst>
      <p:ext uri="{BB962C8B-B14F-4D97-AF65-F5344CB8AC3E}">
        <p14:creationId xmlns:p14="http://schemas.microsoft.com/office/powerpoint/2010/main" val="12920244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B904F58B-802B-F0F1-E549-43CC4FD004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066800"/>
            <a:ext cx="11353800" cy="490777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542E4386-0A35-0656-864B-EF8F0623668C}"/>
              </a:ext>
            </a:extLst>
          </p:cNvPr>
          <p:cNvSpPr txBox="1"/>
          <p:nvPr/>
        </p:nvSpPr>
        <p:spPr>
          <a:xfrm>
            <a:off x="1371600" y="5968425"/>
            <a:ext cx="8153400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s-E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 declara una variable: jasperprint de tipo </a:t>
            </a:r>
            <a:r>
              <a:rPr lang="es-ES" sz="1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JasperPrint</a:t>
            </a:r>
            <a:r>
              <a:rPr lang="es-E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s-E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Dicha variable se utiliza para almacenar el informe de </a:t>
            </a:r>
            <a:r>
              <a:rPr lang="es-ES" sz="1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JasperReport</a:t>
            </a:r>
            <a:r>
              <a:rPr lang="es-E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llenado con los datos.</a:t>
            </a:r>
          </a:p>
        </p:txBody>
      </p:sp>
    </p:spTree>
    <p:extLst>
      <p:ext uri="{BB962C8B-B14F-4D97-AF65-F5344CB8AC3E}">
        <p14:creationId xmlns:p14="http://schemas.microsoft.com/office/powerpoint/2010/main" val="23258795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D4E8CE6-00E2-3CD0-698B-6DC671257F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125" y="990600"/>
            <a:ext cx="10734675" cy="562103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C4AFD517-4FB9-388F-C9EF-233DA85D3234}"/>
              </a:ext>
            </a:extLst>
          </p:cNvPr>
          <p:cNvSpPr txBox="1"/>
          <p:nvPr/>
        </p:nvSpPr>
        <p:spPr>
          <a:xfrm>
            <a:off x="631702" y="4724400"/>
            <a:ext cx="914400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Clic en el icono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9C03321B-F4BE-E58D-3F4D-2817807F03CF}"/>
              </a:ext>
            </a:extLst>
          </p:cNvPr>
          <p:cNvSpPr txBox="1"/>
          <p:nvPr/>
        </p:nvSpPr>
        <p:spPr>
          <a:xfrm>
            <a:off x="2286000" y="5867400"/>
            <a:ext cx="2362200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Clic en la primera opción</a:t>
            </a:r>
          </a:p>
        </p:txBody>
      </p:sp>
    </p:spTree>
    <p:extLst>
      <p:ext uri="{BB962C8B-B14F-4D97-AF65-F5344CB8AC3E}">
        <p14:creationId xmlns:p14="http://schemas.microsoft.com/office/powerpoint/2010/main" val="192725916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97C1F28C-F315-BC92-A432-A04BFF3060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057400"/>
            <a:ext cx="11358018" cy="28956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F732EC12-5A87-08A1-2B4C-FED172E885F7}"/>
              </a:ext>
            </a:extLst>
          </p:cNvPr>
          <p:cNvSpPr txBox="1"/>
          <p:nvPr/>
        </p:nvSpPr>
        <p:spPr>
          <a:xfrm>
            <a:off x="7772400" y="3657600"/>
            <a:ext cx="2743200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Clase </a:t>
            </a:r>
            <a:r>
              <a:rPr lang="es-ES" sz="1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JasperPrint</a:t>
            </a:r>
            <a:r>
              <a:rPr lang="es-E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importado</a:t>
            </a:r>
          </a:p>
        </p:txBody>
      </p:sp>
    </p:spTree>
    <p:extLst>
      <p:ext uri="{BB962C8B-B14F-4D97-AF65-F5344CB8AC3E}">
        <p14:creationId xmlns:p14="http://schemas.microsoft.com/office/powerpoint/2010/main" val="173360929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5A2A6FB0-886A-9C51-62A7-65EB23D74C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990600"/>
            <a:ext cx="8839200" cy="571757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05B07715-D7CB-6362-F5BB-522CCFFBC24F}"/>
              </a:ext>
            </a:extLst>
          </p:cNvPr>
          <p:cNvSpPr txBox="1"/>
          <p:nvPr/>
        </p:nvSpPr>
        <p:spPr>
          <a:xfrm>
            <a:off x="5999085" y="5493603"/>
            <a:ext cx="5964315" cy="8309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s-E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 declara una variable: </a:t>
            </a:r>
            <a:r>
              <a:rPr lang="es-ES" sz="1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jasperviewer</a:t>
            </a:r>
            <a:r>
              <a:rPr lang="es-E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de tipo JasperViewer.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s-E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Dicha variable se utiliza para mostrar el informe de </a:t>
            </a:r>
            <a:r>
              <a:rPr lang="es-ES" sz="1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JasperReport</a:t>
            </a:r>
            <a:r>
              <a:rPr lang="es-E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en una ventana de visualización.</a:t>
            </a:r>
          </a:p>
        </p:txBody>
      </p:sp>
    </p:spTree>
    <p:extLst>
      <p:ext uri="{BB962C8B-B14F-4D97-AF65-F5344CB8AC3E}">
        <p14:creationId xmlns:p14="http://schemas.microsoft.com/office/powerpoint/2010/main" val="12703526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264908" y="388620"/>
            <a:ext cx="4348916" cy="683895"/>
          </a:xfrm>
          <a:custGeom>
            <a:avLst/>
            <a:gdLst/>
            <a:ahLst/>
            <a:cxnLst/>
            <a:rect l="l" t="t" r="r" b="b"/>
            <a:pathLst>
              <a:path w="4368165" h="683894">
                <a:moveTo>
                  <a:pt x="4253611" y="0"/>
                </a:moveTo>
                <a:lnTo>
                  <a:pt x="114046" y="0"/>
                </a:lnTo>
                <a:lnTo>
                  <a:pt x="69596" y="9016"/>
                </a:lnTo>
                <a:lnTo>
                  <a:pt x="33400" y="33400"/>
                </a:lnTo>
                <a:lnTo>
                  <a:pt x="9017" y="69595"/>
                </a:lnTo>
                <a:lnTo>
                  <a:pt x="0" y="114045"/>
                </a:lnTo>
                <a:lnTo>
                  <a:pt x="0" y="569721"/>
                </a:lnTo>
                <a:lnTo>
                  <a:pt x="9017" y="614171"/>
                </a:lnTo>
                <a:lnTo>
                  <a:pt x="33400" y="650366"/>
                </a:lnTo>
                <a:lnTo>
                  <a:pt x="69596" y="674751"/>
                </a:lnTo>
                <a:lnTo>
                  <a:pt x="114046" y="683767"/>
                </a:lnTo>
                <a:lnTo>
                  <a:pt x="4253611" y="683767"/>
                </a:lnTo>
                <a:lnTo>
                  <a:pt x="4298061" y="674751"/>
                </a:lnTo>
                <a:lnTo>
                  <a:pt x="4334256" y="650366"/>
                </a:lnTo>
                <a:lnTo>
                  <a:pt x="4358640" y="614171"/>
                </a:lnTo>
                <a:lnTo>
                  <a:pt x="4367657" y="569721"/>
                </a:lnTo>
                <a:lnTo>
                  <a:pt x="4367657" y="114045"/>
                </a:lnTo>
                <a:lnTo>
                  <a:pt x="4358640" y="69595"/>
                </a:lnTo>
                <a:lnTo>
                  <a:pt x="4334256" y="33400"/>
                </a:lnTo>
                <a:lnTo>
                  <a:pt x="4298061" y="9016"/>
                </a:lnTo>
                <a:lnTo>
                  <a:pt x="4253611" y="0"/>
                </a:lnTo>
                <a:close/>
              </a:path>
            </a:pathLst>
          </a:custGeom>
          <a:solidFill>
            <a:srgbClr val="FAD12C"/>
          </a:solidFill>
        </p:spPr>
        <p:txBody>
          <a:bodyPr wrap="square" lIns="0" tIns="0" rIns="0" bIns="0" rtlCol="0"/>
          <a:lstStyle/>
          <a:p>
            <a:pPr algn="ctr"/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8839200" y="534669"/>
            <a:ext cx="129540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s-PE" sz="2400" b="1" spc="-5" dirty="0">
                <a:solidFill>
                  <a:srgbClr val="1F3861"/>
                </a:solidFill>
                <a:latin typeface="Segoe UI"/>
                <a:cs typeface="Segoe UI"/>
              </a:rPr>
              <a:t>Sesió</a:t>
            </a:r>
            <a:r>
              <a:rPr sz="2400" b="1" spc="-5" dirty="0">
                <a:solidFill>
                  <a:srgbClr val="1F3861"/>
                </a:solidFill>
                <a:latin typeface="Segoe UI"/>
                <a:cs typeface="Segoe UI"/>
              </a:rPr>
              <a:t>n</a:t>
            </a:r>
            <a:r>
              <a:rPr sz="2400" b="1" spc="-180" dirty="0">
                <a:solidFill>
                  <a:srgbClr val="1F3861"/>
                </a:solidFill>
                <a:latin typeface="Segoe UI"/>
                <a:cs typeface="Segoe UI"/>
              </a:rPr>
              <a:t> </a:t>
            </a:r>
            <a:r>
              <a:rPr lang="es-PE" sz="2400" b="1" spc="-180" dirty="0">
                <a:solidFill>
                  <a:srgbClr val="1F3861"/>
                </a:solidFill>
                <a:latin typeface="Segoe UI"/>
                <a:cs typeface="Segoe UI"/>
              </a:rPr>
              <a:t>4</a:t>
            </a:r>
            <a:endParaRPr sz="2400" dirty="0">
              <a:latin typeface="Segoe UI"/>
              <a:cs typeface="Segoe UI"/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2078172E-C2B3-2F2E-287A-FD80FE8FC6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-5499"/>
            <a:ext cx="2667000" cy="6858000"/>
          </a:xfrm>
          <a:prstGeom prst="rect">
            <a:avLst/>
          </a:prstGeom>
        </p:spPr>
      </p:pic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35791F59-53A3-D41F-0131-180CD0B47CB1}"/>
              </a:ext>
            </a:extLst>
          </p:cNvPr>
          <p:cNvSpPr/>
          <p:nvPr/>
        </p:nvSpPr>
        <p:spPr>
          <a:xfrm>
            <a:off x="2483176" y="1295400"/>
            <a:ext cx="9023024" cy="648000"/>
          </a:xfrm>
          <a:prstGeom prst="roundRect">
            <a:avLst/>
          </a:prstGeom>
          <a:gradFill rotWithShape="1">
            <a:gsLst>
              <a:gs pos="0">
                <a:srgbClr val="4F81BD">
                  <a:shade val="51000"/>
                  <a:satMod val="130000"/>
                </a:srgbClr>
              </a:gs>
              <a:gs pos="80000">
                <a:srgbClr val="4F81BD">
                  <a:shade val="93000"/>
                  <a:satMod val="130000"/>
                </a:srgbClr>
              </a:gs>
              <a:gs pos="100000">
                <a:srgbClr val="4F81BD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glow rad="101600">
              <a:srgbClr val="F79646">
                <a:satMod val="175000"/>
                <a:alpha val="40000"/>
              </a:srgbClr>
            </a:glow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algn="ctr">
              <a:buClrTx/>
            </a:pPr>
            <a:endParaRPr lang="es-ES" sz="3200" b="1" kern="1200" dirty="0">
              <a:solidFill>
                <a:prstClr val="white"/>
              </a:solidFill>
              <a:latin typeface="Calibri"/>
              <a:ea typeface="+mn-ea"/>
              <a:cs typeface="+mn-cs"/>
            </a:endParaRPr>
          </a:p>
          <a:p>
            <a:pPr algn="ctr">
              <a:buClrTx/>
            </a:pPr>
            <a:r>
              <a:rPr lang="es-ES" sz="3200" b="1" dirty="0">
                <a:solidFill>
                  <a:prstClr val="white"/>
                </a:solidFill>
                <a:latin typeface="Calibri"/>
              </a:rPr>
              <a:t>CREAR UN PACKAGE PKGFORMULARIO</a:t>
            </a:r>
            <a:endParaRPr lang="es-ES" sz="3200" b="1" kern="1200" dirty="0">
              <a:solidFill>
                <a:prstClr val="white"/>
              </a:solidFill>
              <a:latin typeface="Calibri"/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PE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C779E255-0672-EA35-51E7-6E3279BA0F50}"/>
              </a:ext>
            </a:extLst>
          </p:cNvPr>
          <p:cNvSpPr/>
          <p:nvPr/>
        </p:nvSpPr>
        <p:spPr>
          <a:xfrm>
            <a:off x="2483176" y="2019240"/>
            <a:ext cx="9023024" cy="648000"/>
          </a:xfrm>
          <a:prstGeom prst="roundRect">
            <a:avLst/>
          </a:prstGeom>
          <a:gradFill rotWithShape="1">
            <a:gsLst>
              <a:gs pos="0">
                <a:srgbClr val="4F81BD">
                  <a:shade val="51000"/>
                  <a:satMod val="130000"/>
                </a:srgbClr>
              </a:gs>
              <a:gs pos="80000">
                <a:srgbClr val="4F81BD">
                  <a:shade val="93000"/>
                  <a:satMod val="130000"/>
                </a:srgbClr>
              </a:gs>
              <a:gs pos="100000">
                <a:srgbClr val="4F81BD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glow rad="101600">
              <a:srgbClr val="F79646">
                <a:satMod val="175000"/>
                <a:alpha val="40000"/>
              </a:srgbClr>
            </a:glow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algn="ctr">
              <a:buClrTx/>
            </a:pPr>
            <a:r>
              <a:rPr lang="es-ES" sz="3200" b="1" dirty="0">
                <a:solidFill>
                  <a:prstClr val="white"/>
                </a:solidFill>
                <a:latin typeface="Calibri"/>
              </a:rPr>
              <a:t>CREAR UN JFRAME FORM</a:t>
            </a:r>
            <a:endParaRPr kumimoji="0" lang="es-PE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98D14D17-A748-F537-744D-EAC94B47C6FC}"/>
              </a:ext>
            </a:extLst>
          </p:cNvPr>
          <p:cNvSpPr/>
          <p:nvPr/>
        </p:nvSpPr>
        <p:spPr>
          <a:xfrm>
            <a:off x="2483176" y="2743080"/>
            <a:ext cx="9023024" cy="648000"/>
          </a:xfrm>
          <a:prstGeom prst="roundRect">
            <a:avLst/>
          </a:prstGeom>
          <a:gradFill rotWithShape="1">
            <a:gsLst>
              <a:gs pos="0">
                <a:srgbClr val="4F81BD">
                  <a:shade val="51000"/>
                  <a:satMod val="130000"/>
                </a:srgbClr>
              </a:gs>
              <a:gs pos="80000">
                <a:srgbClr val="4F81BD">
                  <a:shade val="93000"/>
                  <a:satMod val="130000"/>
                </a:srgbClr>
              </a:gs>
              <a:gs pos="100000">
                <a:srgbClr val="4F81BD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glow rad="101600">
              <a:srgbClr val="F79646">
                <a:satMod val="175000"/>
                <a:alpha val="40000"/>
              </a:srgbClr>
            </a:glow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algn="ctr">
              <a:buClrTx/>
            </a:pPr>
            <a:r>
              <a:rPr lang="es-ES" sz="3200" b="1" dirty="0">
                <a:solidFill>
                  <a:prstClr val="white"/>
                </a:solidFill>
                <a:latin typeface="Calibri"/>
              </a:rPr>
              <a:t>INSERTAR UN JBUTTON</a:t>
            </a:r>
            <a:endParaRPr kumimoji="0" lang="es-PE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Rectángulo: esquinas redondeadas 13">
            <a:extLst>
              <a:ext uri="{FF2B5EF4-FFF2-40B4-BE49-F238E27FC236}">
                <a16:creationId xmlns:a16="http://schemas.microsoft.com/office/drawing/2014/main" id="{4240AE1B-8502-9B21-BA9E-C7CD8EE89D80}"/>
              </a:ext>
            </a:extLst>
          </p:cNvPr>
          <p:cNvSpPr/>
          <p:nvPr/>
        </p:nvSpPr>
        <p:spPr>
          <a:xfrm>
            <a:off x="2483176" y="3466920"/>
            <a:ext cx="9023024" cy="648000"/>
          </a:xfrm>
          <a:prstGeom prst="roundRect">
            <a:avLst/>
          </a:prstGeom>
          <a:gradFill rotWithShape="1">
            <a:gsLst>
              <a:gs pos="0">
                <a:srgbClr val="4F81BD">
                  <a:shade val="51000"/>
                  <a:satMod val="130000"/>
                </a:srgbClr>
              </a:gs>
              <a:gs pos="80000">
                <a:srgbClr val="4F81BD">
                  <a:shade val="93000"/>
                  <a:satMod val="130000"/>
                </a:srgbClr>
              </a:gs>
              <a:gs pos="100000">
                <a:srgbClr val="4F81BD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glow rad="101600">
              <a:srgbClr val="F79646">
                <a:satMod val="175000"/>
                <a:alpha val="40000"/>
              </a:srgbClr>
            </a:glow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algn="ctr">
              <a:buClrTx/>
            </a:pPr>
            <a:r>
              <a:rPr kumimoji="0" lang="es-E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CREAR UN PACKAGE PKGCONEXION</a:t>
            </a:r>
            <a:endParaRPr kumimoji="0" lang="es-PE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Rectángulo: esquinas redondeadas 14">
            <a:extLst>
              <a:ext uri="{FF2B5EF4-FFF2-40B4-BE49-F238E27FC236}">
                <a16:creationId xmlns:a16="http://schemas.microsoft.com/office/drawing/2014/main" id="{A86DC34E-6951-E2A9-A10F-EEA5A5E6FA40}"/>
              </a:ext>
            </a:extLst>
          </p:cNvPr>
          <p:cNvSpPr/>
          <p:nvPr/>
        </p:nvSpPr>
        <p:spPr>
          <a:xfrm>
            <a:off x="2483176" y="4190760"/>
            <a:ext cx="9023024" cy="648000"/>
          </a:xfrm>
          <a:prstGeom prst="roundRect">
            <a:avLst/>
          </a:prstGeom>
          <a:gradFill rotWithShape="1">
            <a:gsLst>
              <a:gs pos="0">
                <a:srgbClr val="4F81BD">
                  <a:shade val="51000"/>
                  <a:satMod val="130000"/>
                </a:srgbClr>
              </a:gs>
              <a:gs pos="80000">
                <a:srgbClr val="4F81BD">
                  <a:shade val="93000"/>
                  <a:satMod val="130000"/>
                </a:srgbClr>
              </a:gs>
              <a:gs pos="100000">
                <a:srgbClr val="4F81BD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glow rad="101600">
              <a:srgbClr val="F79646">
                <a:satMod val="175000"/>
                <a:alpha val="40000"/>
              </a:srgbClr>
            </a:glow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algn="ctr">
              <a:buClrTx/>
            </a:pPr>
            <a:r>
              <a:rPr kumimoji="0" lang="es-E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CREAR UNA CLASE DE CONEXION</a:t>
            </a:r>
            <a:endParaRPr kumimoji="0" lang="es-PE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Rectángulo: esquinas redondeadas 15">
            <a:extLst>
              <a:ext uri="{FF2B5EF4-FFF2-40B4-BE49-F238E27FC236}">
                <a16:creationId xmlns:a16="http://schemas.microsoft.com/office/drawing/2014/main" id="{BE448F98-6F63-ADCD-3717-E4EF9C1AF903}"/>
              </a:ext>
            </a:extLst>
          </p:cNvPr>
          <p:cNvSpPr/>
          <p:nvPr/>
        </p:nvSpPr>
        <p:spPr>
          <a:xfrm>
            <a:off x="2483176" y="4914600"/>
            <a:ext cx="9023024" cy="648000"/>
          </a:xfrm>
          <a:prstGeom prst="roundRect">
            <a:avLst/>
          </a:prstGeom>
          <a:gradFill rotWithShape="1">
            <a:gsLst>
              <a:gs pos="0">
                <a:srgbClr val="4F81BD">
                  <a:shade val="51000"/>
                  <a:satMod val="130000"/>
                </a:srgbClr>
              </a:gs>
              <a:gs pos="80000">
                <a:srgbClr val="4F81BD">
                  <a:shade val="93000"/>
                  <a:satMod val="130000"/>
                </a:srgbClr>
              </a:gs>
              <a:gs pos="100000">
                <a:srgbClr val="4F81BD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glow rad="101600">
              <a:srgbClr val="F79646">
                <a:satMod val="175000"/>
                <a:alpha val="40000"/>
              </a:srgbClr>
            </a:glow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algn="ctr">
              <a:buClrTx/>
            </a:pPr>
            <a:r>
              <a:rPr kumimoji="0" lang="es-E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¿QUÉ ES EL JASPERREPORT?</a:t>
            </a:r>
            <a:endParaRPr kumimoji="0" lang="es-PE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44C8502E-544E-BCD2-DC85-C935691F1E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1777" y="990600"/>
            <a:ext cx="8877623" cy="574005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DA7E9144-8C36-603E-83DE-8361A6D52EB7}"/>
              </a:ext>
            </a:extLst>
          </p:cNvPr>
          <p:cNvSpPr txBox="1"/>
          <p:nvPr/>
        </p:nvSpPr>
        <p:spPr>
          <a:xfrm>
            <a:off x="1600200" y="4596825"/>
            <a:ext cx="914400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Clic en el icono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0384CD6A-8017-0183-16FF-FB67694B666F}"/>
              </a:ext>
            </a:extLst>
          </p:cNvPr>
          <p:cNvSpPr txBox="1"/>
          <p:nvPr/>
        </p:nvSpPr>
        <p:spPr>
          <a:xfrm>
            <a:off x="2819400" y="5638800"/>
            <a:ext cx="2362200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Clic en la primera opción</a:t>
            </a:r>
          </a:p>
        </p:txBody>
      </p:sp>
    </p:spTree>
    <p:extLst>
      <p:ext uri="{BB962C8B-B14F-4D97-AF65-F5344CB8AC3E}">
        <p14:creationId xmlns:p14="http://schemas.microsoft.com/office/powerpoint/2010/main" val="354593201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A154756C-933F-D729-A0C1-9BDED24BC0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99" y="1447800"/>
            <a:ext cx="11869085" cy="4191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8318285B-2BA0-5590-1AF0-543FE77A40CE}"/>
              </a:ext>
            </a:extLst>
          </p:cNvPr>
          <p:cNvSpPr txBox="1"/>
          <p:nvPr/>
        </p:nvSpPr>
        <p:spPr>
          <a:xfrm>
            <a:off x="7543800" y="4800600"/>
            <a:ext cx="2743200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Clase </a:t>
            </a:r>
            <a:r>
              <a:rPr lang="es-ES" sz="1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JasperPrint</a:t>
            </a:r>
            <a:r>
              <a:rPr lang="es-E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importado</a:t>
            </a:r>
          </a:p>
        </p:txBody>
      </p:sp>
    </p:spTree>
    <p:extLst>
      <p:ext uri="{BB962C8B-B14F-4D97-AF65-F5344CB8AC3E}">
        <p14:creationId xmlns:p14="http://schemas.microsoft.com/office/powerpoint/2010/main" val="360785216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07D0F92D-5B3C-E0FC-43BC-BD4ACBDA1749}"/>
              </a:ext>
            </a:extLst>
          </p:cNvPr>
          <p:cNvSpPr/>
          <p:nvPr/>
        </p:nvSpPr>
        <p:spPr>
          <a:xfrm>
            <a:off x="1143000" y="304800"/>
            <a:ext cx="7421732" cy="648000"/>
          </a:xfrm>
          <a:prstGeom prst="roundRect">
            <a:avLst/>
          </a:prstGeom>
          <a:gradFill rotWithShape="1">
            <a:gsLst>
              <a:gs pos="0">
                <a:srgbClr val="4F81BD">
                  <a:shade val="51000"/>
                  <a:satMod val="130000"/>
                </a:srgbClr>
              </a:gs>
              <a:gs pos="80000">
                <a:srgbClr val="4F81BD">
                  <a:shade val="93000"/>
                  <a:satMod val="130000"/>
                </a:srgbClr>
              </a:gs>
              <a:gs pos="100000">
                <a:srgbClr val="4F81BD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glow rad="101600">
              <a:srgbClr val="F79646">
                <a:satMod val="175000"/>
                <a:alpha val="40000"/>
              </a:srgbClr>
            </a:glow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algn="ctr">
              <a:buClrTx/>
            </a:pPr>
            <a:endParaRPr lang="es-ES" sz="3200" b="1" kern="1200" dirty="0">
              <a:solidFill>
                <a:prstClr val="white"/>
              </a:solidFill>
              <a:latin typeface="Calibri"/>
              <a:ea typeface="+mn-ea"/>
              <a:cs typeface="+mn-cs"/>
            </a:endParaRPr>
          </a:p>
          <a:p>
            <a:pPr algn="ctr">
              <a:buClrTx/>
            </a:pPr>
            <a:r>
              <a:rPr lang="es-ES" sz="3200" b="1" kern="1200" dirty="0">
                <a:solidFill>
                  <a:prstClr val="white"/>
                </a:solidFill>
                <a:latin typeface="Calibri"/>
                <a:ea typeface="+mn-ea"/>
                <a:cs typeface="+mn-cs"/>
              </a:rPr>
              <a:t>OBTENER LA RU</a:t>
            </a:r>
            <a:r>
              <a:rPr lang="es-ES" sz="3200" b="1" dirty="0">
                <a:solidFill>
                  <a:prstClr val="white"/>
                </a:solidFill>
                <a:latin typeface="Calibri"/>
              </a:rPr>
              <a:t>TA DEL ARCHIVO JRXML</a:t>
            </a:r>
            <a:endParaRPr lang="es-ES" sz="3200" b="1" kern="1200" dirty="0">
              <a:solidFill>
                <a:prstClr val="white"/>
              </a:solidFill>
              <a:latin typeface="Calibri"/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PE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1CF0549-064E-A970-91AC-AC4111EE8A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4322" y="1045080"/>
            <a:ext cx="6751678" cy="573672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04D4CA66-35D2-1B2E-E987-C86CF0A90F56}"/>
              </a:ext>
            </a:extLst>
          </p:cNvPr>
          <p:cNvSpPr txBox="1"/>
          <p:nvPr/>
        </p:nvSpPr>
        <p:spPr>
          <a:xfrm>
            <a:off x="792122" y="3574886"/>
            <a:ext cx="3200400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Expandir el paquete: Pkgreporte01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7B1D2B61-F048-1165-E9EE-CE8FD84FB891}"/>
              </a:ext>
            </a:extLst>
          </p:cNvPr>
          <p:cNvSpPr txBox="1"/>
          <p:nvPr/>
        </p:nvSpPr>
        <p:spPr>
          <a:xfrm>
            <a:off x="8077200" y="4267200"/>
            <a:ext cx="2514600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Clic derecho en el archivo: reportealumno01.jrxml</a:t>
            </a:r>
          </a:p>
        </p:txBody>
      </p:sp>
    </p:spTree>
    <p:extLst>
      <p:ext uri="{BB962C8B-B14F-4D97-AF65-F5344CB8AC3E}">
        <p14:creationId xmlns:p14="http://schemas.microsoft.com/office/powerpoint/2010/main" val="251546286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1BE6DAEF-4A2E-5C5C-D518-756120C9AA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600" y="174677"/>
            <a:ext cx="5867400" cy="650864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D33CFAC0-4427-6DA1-00EB-504606319FD3}"/>
              </a:ext>
            </a:extLst>
          </p:cNvPr>
          <p:cNvSpPr txBox="1"/>
          <p:nvPr/>
        </p:nvSpPr>
        <p:spPr>
          <a:xfrm>
            <a:off x="6324600" y="5909846"/>
            <a:ext cx="2590800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Clic en la opción: Properties</a:t>
            </a:r>
          </a:p>
        </p:txBody>
      </p:sp>
    </p:spTree>
    <p:extLst>
      <p:ext uri="{BB962C8B-B14F-4D97-AF65-F5344CB8AC3E}">
        <p14:creationId xmlns:p14="http://schemas.microsoft.com/office/powerpoint/2010/main" val="409742976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4EDEDB3-E2FB-5F21-E463-145A1CC321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990600"/>
            <a:ext cx="9220200" cy="567396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A45F7A4B-405E-78E3-4D1B-BDF7849E5377}"/>
              </a:ext>
            </a:extLst>
          </p:cNvPr>
          <p:cNvSpPr txBox="1"/>
          <p:nvPr/>
        </p:nvSpPr>
        <p:spPr>
          <a:xfrm>
            <a:off x="1430783" y="3014246"/>
            <a:ext cx="2379217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 la propiedad: All Files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44170827-CB06-D730-FC3C-53F2F976DF72}"/>
              </a:ext>
            </a:extLst>
          </p:cNvPr>
          <p:cNvSpPr txBox="1"/>
          <p:nvPr/>
        </p:nvSpPr>
        <p:spPr>
          <a:xfrm>
            <a:off x="9677400" y="2709446"/>
            <a:ext cx="2065909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Clic en los tres puntos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6E80A0D1-6208-AEFA-7A61-C748B2F4A781}"/>
              </a:ext>
            </a:extLst>
          </p:cNvPr>
          <p:cNvSpPr txBox="1"/>
          <p:nvPr/>
        </p:nvSpPr>
        <p:spPr>
          <a:xfrm>
            <a:off x="3505200" y="4462046"/>
            <a:ext cx="4191000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Seleccionar la ruta del archivo, copiar: Ctrl + C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66B8ED3D-C218-9976-E5BF-CAB8FA618DD1}"/>
              </a:ext>
            </a:extLst>
          </p:cNvPr>
          <p:cNvSpPr txBox="1"/>
          <p:nvPr/>
        </p:nvSpPr>
        <p:spPr>
          <a:xfrm>
            <a:off x="7902606" y="5791200"/>
            <a:ext cx="2079594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Clic en el botón: Close</a:t>
            </a:r>
          </a:p>
        </p:txBody>
      </p:sp>
    </p:spTree>
    <p:extLst>
      <p:ext uri="{BB962C8B-B14F-4D97-AF65-F5344CB8AC3E}">
        <p14:creationId xmlns:p14="http://schemas.microsoft.com/office/powerpoint/2010/main" val="339147520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0B334511-DF1D-C6BD-30C1-059DB8CED1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76199"/>
            <a:ext cx="6096000" cy="664587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0D39D3C8-C32F-B40E-0441-8E30EA9EFE42}"/>
              </a:ext>
            </a:extLst>
          </p:cNvPr>
          <p:cNvSpPr txBox="1"/>
          <p:nvPr/>
        </p:nvSpPr>
        <p:spPr>
          <a:xfrm>
            <a:off x="5845206" y="6019800"/>
            <a:ext cx="2079594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Clic en el botón: Close</a:t>
            </a:r>
          </a:p>
        </p:txBody>
      </p:sp>
    </p:spTree>
    <p:extLst>
      <p:ext uri="{BB962C8B-B14F-4D97-AF65-F5344CB8AC3E}">
        <p14:creationId xmlns:p14="http://schemas.microsoft.com/office/powerpoint/2010/main" val="234787131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2FD159C6-3C0C-46CC-B788-50619D891C7F}"/>
              </a:ext>
            </a:extLst>
          </p:cNvPr>
          <p:cNvSpPr/>
          <p:nvPr/>
        </p:nvSpPr>
        <p:spPr>
          <a:xfrm>
            <a:off x="1600200" y="381000"/>
            <a:ext cx="7010400" cy="648000"/>
          </a:xfrm>
          <a:prstGeom prst="roundRect">
            <a:avLst/>
          </a:prstGeom>
          <a:gradFill rotWithShape="1">
            <a:gsLst>
              <a:gs pos="0">
                <a:srgbClr val="4F81BD">
                  <a:shade val="51000"/>
                  <a:satMod val="130000"/>
                </a:srgbClr>
              </a:gs>
              <a:gs pos="80000">
                <a:srgbClr val="4F81BD">
                  <a:shade val="93000"/>
                  <a:satMod val="130000"/>
                </a:srgbClr>
              </a:gs>
              <a:gs pos="100000">
                <a:srgbClr val="4F81BD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glow rad="101600">
              <a:srgbClr val="F79646">
                <a:satMod val="175000"/>
                <a:alpha val="40000"/>
              </a:srgbClr>
            </a:glow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algn="ctr">
              <a:buClrTx/>
            </a:pPr>
            <a:endParaRPr lang="es-ES" sz="3200" b="1" kern="1200" dirty="0">
              <a:solidFill>
                <a:prstClr val="white"/>
              </a:solidFill>
              <a:latin typeface="Calibri"/>
              <a:ea typeface="+mn-ea"/>
              <a:cs typeface="+mn-cs"/>
            </a:endParaRPr>
          </a:p>
          <a:p>
            <a:pPr algn="ctr">
              <a:buClrTx/>
            </a:pPr>
            <a:r>
              <a:rPr lang="es-ES" sz="3200" b="1" dirty="0">
                <a:solidFill>
                  <a:prstClr val="white"/>
                </a:solidFill>
                <a:latin typeface="Calibri"/>
              </a:rPr>
              <a:t>VARIABLES DE ORIGEN Y DESTINO</a:t>
            </a:r>
            <a:endParaRPr lang="es-ES" sz="3200" b="1" kern="1200" dirty="0">
              <a:solidFill>
                <a:prstClr val="white"/>
              </a:solidFill>
              <a:latin typeface="Calibri"/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PE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B7F458A-825A-B3D0-18C6-B17FED0C82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295400"/>
            <a:ext cx="11811000" cy="464819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A5944CF0-8A65-FFC3-24A6-8840807A7AA9}"/>
              </a:ext>
            </a:extLst>
          </p:cNvPr>
          <p:cNvSpPr txBox="1"/>
          <p:nvPr/>
        </p:nvSpPr>
        <p:spPr>
          <a:xfrm>
            <a:off x="2476500" y="6040722"/>
            <a:ext cx="6972300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 declara una variable: origen, con la ruta del archivo: reportealumno01.jrxml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97E52F0F-35CB-12CB-CD9E-1CB91C635470}"/>
              </a:ext>
            </a:extLst>
          </p:cNvPr>
          <p:cNvSpPr txBox="1"/>
          <p:nvPr/>
        </p:nvSpPr>
        <p:spPr>
          <a:xfrm>
            <a:off x="8153400" y="3962400"/>
            <a:ext cx="2057400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Pegar la ruta (Ctrl + V)</a:t>
            </a:r>
          </a:p>
        </p:txBody>
      </p:sp>
    </p:spTree>
    <p:extLst>
      <p:ext uri="{BB962C8B-B14F-4D97-AF65-F5344CB8AC3E}">
        <p14:creationId xmlns:p14="http://schemas.microsoft.com/office/powerpoint/2010/main" val="13135426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46E202EC-655F-C126-E265-E11D994FB4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990600"/>
            <a:ext cx="11506200" cy="561661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D25339DE-E5B5-2145-D256-9F0EACEFA7A4}"/>
              </a:ext>
            </a:extLst>
          </p:cNvPr>
          <p:cNvSpPr txBox="1"/>
          <p:nvPr/>
        </p:nvSpPr>
        <p:spPr>
          <a:xfrm>
            <a:off x="3657600" y="5257800"/>
            <a:ext cx="6858000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 declara una variable: destino, con la ruta del archivo: reportealumno01.pdf</a:t>
            </a:r>
          </a:p>
        </p:txBody>
      </p:sp>
    </p:spTree>
    <p:extLst>
      <p:ext uri="{BB962C8B-B14F-4D97-AF65-F5344CB8AC3E}">
        <p14:creationId xmlns:p14="http://schemas.microsoft.com/office/powerpoint/2010/main" val="85077220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71BB60F6-D139-280E-F12A-F144432643DA}"/>
              </a:ext>
            </a:extLst>
          </p:cNvPr>
          <p:cNvSpPr/>
          <p:nvPr/>
        </p:nvSpPr>
        <p:spPr>
          <a:xfrm>
            <a:off x="2057400" y="304800"/>
            <a:ext cx="6858000" cy="648000"/>
          </a:xfrm>
          <a:prstGeom prst="roundRect">
            <a:avLst/>
          </a:prstGeom>
          <a:gradFill rotWithShape="1">
            <a:gsLst>
              <a:gs pos="0">
                <a:srgbClr val="4F81BD">
                  <a:shade val="51000"/>
                  <a:satMod val="130000"/>
                </a:srgbClr>
              </a:gs>
              <a:gs pos="80000">
                <a:srgbClr val="4F81BD">
                  <a:shade val="93000"/>
                  <a:satMod val="130000"/>
                </a:srgbClr>
              </a:gs>
              <a:gs pos="100000">
                <a:srgbClr val="4F81BD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glow rad="101600">
              <a:srgbClr val="F79646">
                <a:satMod val="175000"/>
                <a:alpha val="40000"/>
              </a:srgbClr>
            </a:glow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algn="ctr">
              <a:buClrTx/>
            </a:pPr>
            <a:endParaRPr lang="es-ES" sz="3200" b="1" kern="1200" dirty="0">
              <a:solidFill>
                <a:prstClr val="white"/>
              </a:solidFill>
              <a:latin typeface="Calibri"/>
              <a:ea typeface="+mn-ea"/>
              <a:cs typeface="+mn-cs"/>
            </a:endParaRPr>
          </a:p>
          <a:p>
            <a:pPr algn="ctr">
              <a:buClrTx/>
            </a:pPr>
            <a:r>
              <a:rPr lang="es-ES" sz="3200" b="1" kern="1200" dirty="0">
                <a:solidFill>
                  <a:prstClr val="white"/>
                </a:solidFill>
                <a:latin typeface="Calibri"/>
                <a:ea typeface="+mn-ea"/>
                <a:cs typeface="+mn-cs"/>
              </a:rPr>
              <a:t>INSTANCIA DE LA CLASE CONEXION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PE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3F9D504-D8F6-EA8A-51B7-D013B85337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066800"/>
            <a:ext cx="10896600" cy="565678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10BEA3DC-A6DE-32F4-A30A-1FC35D1D8446}"/>
              </a:ext>
            </a:extLst>
          </p:cNvPr>
          <p:cNvSpPr txBox="1"/>
          <p:nvPr/>
        </p:nvSpPr>
        <p:spPr>
          <a:xfrm>
            <a:off x="5583315" y="5892225"/>
            <a:ext cx="3352800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 el constructor de la clase, se crea una instancia de la clase: Conexión</a:t>
            </a:r>
          </a:p>
        </p:txBody>
      </p:sp>
    </p:spTree>
    <p:extLst>
      <p:ext uri="{BB962C8B-B14F-4D97-AF65-F5344CB8AC3E}">
        <p14:creationId xmlns:p14="http://schemas.microsoft.com/office/powerpoint/2010/main" val="395465143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718C1327-0C42-A683-45C3-84FC2B350F30}"/>
              </a:ext>
            </a:extLst>
          </p:cNvPr>
          <p:cNvSpPr/>
          <p:nvPr/>
        </p:nvSpPr>
        <p:spPr>
          <a:xfrm>
            <a:off x="2286000" y="304800"/>
            <a:ext cx="6172200" cy="648000"/>
          </a:xfrm>
          <a:prstGeom prst="roundRect">
            <a:avLst/>
          </a:prstGeom>
          <a:gradFill rotWithShape="1">
            <a:gsLst>
              <a:gs pos="0">
                <a:srgbClr val="4F81BD">
                  <a:shade val="51000"/>
                  <a:satMod val="130000"/>
                </a:srgbClr>
              </a:gs>
              <a:gs pos="80000">
                <a:srgbClr val="4F81BD">
                  <a:shade val="93000"/>
                  <a:satMod val="130000"/>
                </a:srgbClr>
              </a:gs>
              <a:gs pos="100000">
                <a:srgbClr val="4F81BD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glow rad="101600">
              <a:srgbClr val="F79646">
                <a:satMod val="175000"/>
                <a:alpha val="40000"/>
              </a:srgbClr>
            </a:glow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algn="ctr">
              <a:buClrTx/>
            </a:pPr>
            <a:endParaRPr lang="es-ES" sz="3200" b="1" kern="1200" dirty="0">
              <a:solidFill>
                <a:prstClr val="white"/>
              </a:solidFill>
              <a:latin typeface="Calibri"/>
              <a:ea typeface="+mn-ea"/>
              <a:cs typeface="+mn-cs"/>
            </a:endParaRPr>
          </a:p>
          <a:p>
            <a:pPr algn="ctr">
              <a:buClrTx/>
            </a:pPr>
            <a:r>
              <a:rPr lang="es-ES" sz="3200" b="1" kern="1200" dirty="0">
                <a:solidFill>
                  <a:prstClr val="white"/>
                </a:solidFill>
                <a:latin typeface="Calibri"/>
                <a:ea typeface="+mn-ea"/>
                <a:cs typeface="+mn-cs"/>
              </a:rPr>
              <a:t>CODIGO DEL BOTON: REPORTE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PE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23FA54C-0D83-AEA2-7832-1B5E044250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118" y="2667000"/>
            <a:ext cx="11789764" cy="20574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8A77F5E8-0169-5B97-3485-CCD15728B79E}"/>
              </a:ext>
            </a:extLst>
          </p:cNvPr>
          <p:cNvSpPr txBox="1"/>
          <p:nvPr/>
        </p:nvSpPr>
        <p:spPr>
          <a:xfrm>
            <a:off x="228600" y="2557046"/>
            <a:ext cx="3636885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Clic derecho en el botón: VER REPORTE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2DC0ECD4-56B6-01ED-1875-92D18BAB1B45}"/>
              </a:ext>
            </a:extLst>
          </p:cNvPr>
          <p:cNvSpPr txBox="1"/>
          <p:nvPr/>
        </p:nvSpPr>
        <p:spPr>
          <a:xfrm>
            <a:off x="1143000" y="4233446"/>
            <a:ext cx="2286000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Clic en la opción: Events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0F495E1F-E31B-F963-C984-90568B9CF131}"/>
              </a:ext>
            </a:extLst>
          </p:cNvPr>
          <p:cNvSpPr txBox="1"/>
          <p:nvPr/>
        </p:nvSpPr>
        <p:spPr>
          <a:xfrm>
            <a:off x="4953000" y="3852446"/>
            <a:ext cx="2438400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Clic en la opción: Action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1E2F7C1A-8C3C-B5EE-4D04-4B7147D39379}"/>
              </a:ext>
            </a:extLst>
          </p:cNvPr>
          <p:cNvSpPr txBox="1"/>
          <p:nvPr/>
        </p:nvSpPr>
        <p:spPr>
          <a:xfrm>
            <a:off x="7848600" y="4572000"/>
            <a:ext cx="3124200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Clic en la opción: actionPerformed</a:t>
            </a:r>
          </a:p>
        </p:txBody>
      </p:sp>
    </p:spTree>
    <p:extLst>
      <p:ext uri="{BB962C8B-B14F-4D97-AF65-F5344CB8AC3E}">
        <p14:creationId xmlns:p14="http://schemas.microsoft.com/office/powerpoint/2010/main" val="13579499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264908" y="388620"/>
            <a:ext cx="4348916" cy="683895"/>
          </a:xfrm>
          <a:custGeom>
            <a:avLst/>
            <a:gdLst/>
            <a:ahLst/>
            <a:cxnLst/>
            <a:rect l="l" t="t" r="r" b="b"/>
            <a:pathLst>
              <a:path w="4368165" h="683894">
                <a:moveTo>
                  <a:pt x="4253611" y="0"/>
                </a:moveTo>
                <a:lnTo>
                  <a:pt x="114046" y="0"/>
                </a:lnTo>
                <a:lnTo>
                  <a:pt x="69596" y="9016"/>
                </a:lnTo>
                <a:lnTo>
                  <a:pt x="33400" y="33400"/>
                </a:lnTo>
                <a:lnTo>
                  <a:pt x="9017" y="69595"/>
                </a:lnTo>
                <a:lnTo>
                  <a:pt x="0" y="114045"/>
                </a:lnTo>
                <a:lnTo>
                  <a:pt x="0" y="569721"/>
                </a:lnTo>
                <a:lnTo>
                  <a:pt x="9017" y="614171"/>
                </a:lnTo>
                <a:lnTo>
                  <a:pt x="33400" y="650366"/>
                </a:lnTo>
                <a:lnTo>
                  <a:pt x="69596" y="674751"/>
                </a:lnTo>
                <a:lnTo>
                  <a:pt x="114046" y="683767"/>
                </a:lnTo>
                <a:lnTo>
                  <a:pt x="4253611" y="683767"/>
                </a:lnTo>
                <a:lnTo>
                  <a:pt x="4298061" y="674751"/>
                </a:lnTo>
                <a:lnTo>
                  <a:pt x="4334256" y="650366"/>
                </a:lnTo>
                <a:lnTo>
                  <a:pt x="4358640" y="614171"/>
                </a:lnTo>
                <a:lnTo>
                  <a:pt x="4367657" y="569721"/>
                </a:lnTo>
                <a:lnTo>
                  <a:pt x="4367657" y="114045"/>
                </a:lnTo>
                <a:lnTo>
                  <a:pt x="4358640" y="69595"/>
                </a:lnTo>
                <a:lnTo>
                  <a:pt x="4334256" y="33400"/>
                </a:lnTo>
                <a:lnTo>
                  <a:pt x="4298061" y="9016"/>
                </a:lnTo>
                <a:lnTo>
                  <a:pt x="4253611" y="0"/>
                </a:lnTo>
                <a:close/>
              </a:path>
            </a:pathLst>
          </a:custGeom>
          <a:solidFill>
            <a:srgbClr val="FAD12C"/>
          </a:solidFill>
        </p:spPr>
        <p:txBody>
          <a:bodyPr wrap="square" lIns="0" tIns="0" rIns="0" bIns="0" rtlCol="0"/>
          <a:lstStyle/>
          <a:p>
            <a:pPr algn="ctr"/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8839200" y="534669"/>
            <a:ext cx="129540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s-PE" sz="2400" b="1" spc="-5" dirty="0">
                <a:solidFill>
                  <a:srgbClr val="1F3861"/>
                </a:solidFill>
                <a:latin typeface="Segoe UI"/>
                <a:cs typeface="Segoe UI"/>
              </a:rPr>
              <a:t>Sesió</a:t>
            </a:r>
            <a:r>
              <a:rPr sz="2400" b="1" spc="-5" dirty="0">
                <a:solidFill>
                  <a:srgbClr val="1F3861"/>
                </a:solidFill>
                <a:latin typeface="Segoe UI"/>
                <a:cs typeface="Segoe UI"/>
              </a:rPr>
              <a:t>n</a:t>
            </a:r>
            <a:r>
              <a:rPr sz="2400" b="1" spc="-180" dirty="0">
                <a:solidFill>
                  <a:srgbClr val="1F3861"/>
                </a:solidFill>
                <a:latin typeface="Segoe UI"/>
                <a:cs typeface="Segoe UI"/>
              </a:rPr>
              <a:t> </a:t>
            </a:r>
            <a:r>
              <a:rPr lang="es-PE" sz="2400" b="1" spc="-180" dirty="0">
                <a:solidFill>
                  <a:srgbClr val="1F3861"/>
                </a:solidFill>
                <a:latin typeface="Segoe UI"/>
                <a:cs typeface="Segoe UI"/>
              </a:rPr>
              <a:t>4</a:t>
            </a:r>
            <a:endParaRPr sz="2400" dirty="0">
              <a:latin typeface="Segoe UI"/>
              <a:cs typeface="Segoe UI"/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2078172E-C2B3-2F2E-287A-FD80FE8FC6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-5499"/>
            <a:ext cx="2667000" cy="6858000"/>
          </a:xfrm>
          <a:prstGeom prst="rect">
            <a:avLst/>
          </a:prstGeom>
        </p:spPr>
      </p:pic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35791F59-53A3-D41F-0131-180CD0B47CB1}"/>
              </a:ext>
            </a:extLst>
          </p:cNvPr>
          <p:cNvSpPr/>
          <p:nvPr/>
        </p:nvSpPr>
        <p:spPr>
          <a:xfrm>
            <a:off x="2514600" y="1219200"/>
            <a:ext cx="9023024" cy="648000"/>
          </a:xfrm>
          <a:prstGeom prst="roundRect">
            <a:avLst/>
          </a:prstGeom>
          <a:gradFill rotWithShape="1">
            <a:gsLst>
              <a:gs pos="0">
                <a:srgbClr val="4F81BD">
                  <a:shade val="51000"/>
                  <a:satMod val="130000"/>
                </a:srgbClr>
              </a:gs>
              <a:gs pos="80000">
                <a:srgbClr val="4F81BD">
                  <a:shade val="93000"/>
                  <a:satMod val="130000"/>
                </a:srgbClr>
              </a:gs>
              <a:gs pos="100000">
                <a:srgbClr val="4F81BD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glow rad="101600">
              <a:srgbClr val="F79646">
                <a:satMod val="175000"/>
                <a:alpha val="40000"/>
              </a:srgbClr>
            </a:glow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algn="ctr">
              <a:buClrTx/>
            </a:pPr>
            <a:endParaRPr lang="es-ES" sz="3200" b="1" kern="1200" dirty="0">
              <a:solidFill>
                <a:prstClr val="white"/>
              </a:solidFill>
              <a:latin typeface="Calibri"/>
              <a:ea typeface="+mn-ea"/>
              <a:cs typeface="+mn-cs"/>
            </a:endParaRPr>
          </a:p>
          <a:p>
            <a:pPr algn="ctr">
              <a:buClrTx/>
            </a:pPr>
            <a:r>
              <a:rPr lang="es-ES" sz="3200" b="1" dirty="0">
                <a:solidFill>
                  <a:prstClr val="white"/>
                </a:solidFill>
                <a:latin typeface="Calibri"/>
              </a:rPr>
              <a:t>¿QUÉ ES EL JASPERPRINT?</a:t>
            </a:r>
            <a:endParaRPr lang="es-ES" sz="3200" b="1" kern="1200" dirty="0">
              <a:solidFill>
                <a:prstClr val="white"/>
              </a:solidFill>
              <a:latin typeface="Calibri"/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PE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D30F304F-DED7-5C10-9D3F-0E2F11257C9C}"/>
              </a:ext>
            </a:extLst>
          </p:cNvPr>
          <p:cNvSpPr/>
          <p:nvPr/>
        </p:nvSpPr>
        <p:spPr>
          <a:xfrm>
            <a:off x="2514600" y="1942920"/>
            <a:ext cx="9023024" cy="648000"/>
          </a:xfrm>
          <a:prstGeom prst="roundRect">
            <a:avLst/>
          </a:prstGeom>
          <a:gradFill rotWithShape="1">
            <a:gsLst>
              <a:gs pos="0">
                <a:srgbClr val="4F81BD">
                  <a:shade val="51000"/>
                  <a:satMod val="130000"/>
                </a:srgbClr>
              </a:gs>
              <a:gs pos="80000">
                <a:srgbClr val="4F81BD">
                  <a:shade val="93000"/>
                  <a:satMod val="130000"/>
                </a:srgbClr>
              </a:gs>
              <a:gs pos="100000">
                <a:srgbClr val="4F81BD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glow rad="101600">
              <a:srgbClr val="F79646">
                <a:satMod val="175000"/>
                <a:alpha val="40000"/>
              </a:srgbClr>
            </a:glow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algn="ctr">
              <a:buClrTx/>
            </a:pPr>
            <a:endParaRPr lang="es-ES" sz="3200" b="1" kern="1200" dirty="0">
              <a:solidFill>
                <a:prstClr val="white"/>
              </a:solidFill>
              <a:latin typeface="Calibri"/>
              <a:ea typeface="+mn-ea"/>
              <a:cs typeface="+mn-cs"/>
            </a:endParaRPr>
          </a:p>
          <a:p>
            <a:pPr algn="ctr">
              <a:buClrTx/>
            </a:pPr>
            <a:r>
              <a:rPr lang="es-ES" sz="3200" b="1" dirty="0">
                <a:solidFill>
                  <a:prstClr val="white"/>
                </a:solidFill>
                <a:latin typeface="Calibri"/>
              </a:rPr>
              <a:t>¿QUÉ ES EL JASPERVIEWER?</a:t>
            </a:r>
            <a:endParaRPr lang="es-ES" sz="3200" b="1" kern="1200" dirty="0">
              <a:solidFill>
                <a:prstClr val="white"/>
              </a:solidFill>
              <a:latin typeface="Calibri"/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PE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F355D351-A79C-DB2A-072E-6CAFEDFE0FD7}"/>
              </a:ext>
            </a:extLst>
          </p:cNvPr>
          <p:cNvSpPr/>
          <p:nvPr/>
        </p:nvSpPr>
        <p:spPr>
          <a:xfrm>
            <a:off x="2514600" y="2666640"/>
            <a:ext cx="9023024" cy="648000"/>
          </a:xfrm>
          <a:prstGeom prst="roundRect">
            <a:avLst/>
          </a:prstGeom>
          <a:gradFill rotWithShape="1">
            <a:gsLst>
              <a:gs pos="0">
                <a:srgbClr val="4F81BD">
                  <a:shade val="51000"/>
                  <a:satMod val="130000"/>
                </a:srgbClr>
              </a:gs>
              <a:gs pos="80000">
                <a:srgbClr val="4F81BD">
                  <a:shade val="93000"/>
                  <a:satMod val="130000"/>
                </a:srgbClr>
              </a:gs>
              <a:gs pos="100000">
                <a:srgbClr val="4F81BD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glow rad="101600">
              <a:srgbClr val="F79646">
                <a:satMod val="175000"/>
                <a:alpha val="40000"/>
              </a:srgbClr>
            </a:glow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algn="ctr">
              <a:buClrTx/>
            </a:pPr>
            <a:endParaRPr lang="es-ES" sz="3200" b="1" kern="1200" dirty="0">
              <a:solidFill>
                <a:prstClr val="white"/>
              </a:solidFill>
              <a:latin typeface="Calibri"/>
              <a:ea typeface="+mn-ea"/>
              <a:cs typeface="+mn-cs"/>
            </a:endParaRPr>
          </a:p>
          <a:p>
            <a:pPr algn="ctr">
              <a:buClrTx/>
            </a:pPr>
            <a:r>
              <a:rPr lang="es-ES" sz="3200" b="1" dirty="0">
                <a:solidFill>
                  <a:prstClr val="white"/>
                </a:solidFill>
                <a:latin typeface="Calibri"/>
              </a:rPr>
              <a:t>DECLARACIÓN DE VARIABLES</a:t>
            </a:r>
            <a:endParaRPr lang="es-ES" sz="3200" b="1" kern="1200" dirty="0">
              <a:solidFill>
                <a:prstClr val="white"/>
              </a:solidFill>
              <a:latin typeface="Calibri"/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PE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36141500-C427-8009-6036-B907F20F1C20}"/>
              </a:ext>
            </a:extLst>
          </p:cNvPr>
          <p:cNvSpPr/>
          <p:nvPr/>
        </p:nvSpPr>
        <p:spPr>
          <a:xfrm>
            <a:off x="2514600" y="3390360"/>
            <a:ext cx="9023024" cy="648000"/>
          </a:xfrm>
          <a:prstGeom prst="roundRect">
            <a:avLst/>
          </a:prstGeom>
          <a:gradFill rotWithShape="1">
            <a:gsLst>
              <a:gs pos="0">
                <a:srgbClr val="4F81BD">
                  <a:shade val="51000"/>
                  <a:satMod val="130000"/>
                </a:srgbClr>
              </a:gs>
              <a:gs pos="80000">
                <a:srgbClr val="4F81BD">
                  <a:shade val="93000"/>
                  <a:satMod val="130000"/>
                </a:srgbClr>
              </a:gs>
              <a:gs pos="100000">
                <a:srgbClr val="4F81BD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glow rad="101600">
              <a:srgbClr val="F79646">
                <a:satMod val="175000"/>
                <a:alpha val="40000"/>
              </a:srgbClr>
            </a:glow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algn="ctr">
              <a:buClrTx/>
            </a:pPr>
            <a:endParaRPr lang="es-ES" sz="3200" b="1" kern="1200" dirty="0">
              <a:solidFill>
                <a:prstClr val="white"/>
              </a:solidFill>
              <a:latin typeface="Calibri"/>
              <a:ea typeface="+mn-ea"/>
              <a:cs typeface="+mn-cs"/>
            </a:endParaRPr>
          </a:p>
          <a:p>
            <a:pPr algn="ctr">
              <a:buClrTx/>
            </a:pPr>
            <a:r>
              <a:rPr lang="es-ES" sz="3200" b="1" kern="1200" dirty="0">
                <a:solidFill>
                  <a:prstClr val="white"/>
                </a:solidFill>
                <a:latin typeface="Calibri"/>
                <a:ea typeface="+mn-ea"/>
                <a:cs typeface="+mn-cs"/>
              </a:rPr>
              <a:t>OBTENER LA RU</a:t>
            </a:r>
            <a:r>
              <a:rPr lang="es-ES" sz="3200" b="1" dirty="0">
                <a:solidFill>
                  <a:prstClr val="white"/>
                </a:solidFill>
                <a:latin typeface="Calibri"/>
              </a:rPr>
              <a:t>TA DEL ARCHIVO JRXML</a:t>
            </a:r>
            <a:endParaRPr lang="es-ES" sz="3200" b="1" kern="1200" dirty="0">
              <a:solidFill>
                <a:prstClr val="white"/>
              </a:solidFill>
              <a:latin typeface="Calibri"/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PE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Rectángulo: esquinas redondeadas 12">
            <a:extLst>
              <a:ext uri="{FF2B5EF4-FFF2-40B4-BE49-F238E27FC236}">
                <a16:creationId xmlns:a16="http://schemas.microsoft.com/office/drawing/2014/main" id="{4E83315F-CF58-F26D-E170-ED22E6748271}"/>
              </a:ext>
            </a:extLst>
          </p:cNvPr>
          <p:cNvSpPr/>
          <p:nvPr/>
        </p:nvSpPr>
        <p:spPr>
          <a:xfrm>
            <a:off x="2514600" y="4114080"/>
            <a:ext cx="9023024" cy="648000"/>
          </a:xfrm>
          <a:prstGeom prst="roundRect">
            <a:avLst/>
          </a:prstGeom>
          <a:gradFill rotWithShape="1">
            <a:gsLst>
              <a:gs pos="0">
                <a:srgbClr val="4F81BD">
                  <a:shade val="51000"/>
                  <a:satMod val="130000"/>
                </a:srgbClr>
              </a:gs>
              <a:gs pos="80000">
                <a:srgbClr val="4F81BD">
                  <a:shade val="93000"/>
                  <a:satMod val="130000"/>
                </a:srgbClr>
              </a:gs>
              <a:gs pos="100000">
                <a:srgbClr val="4F81BD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glow rad="101600">
              <a:srgbClr val="F79646">
                <a:satMod val="175000"/>
                <a:alpha val="40000"/>
              </a:srgbClr>
            </a:glow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algn="ctr">
              <a:buClrTx/>
            </a:pPr>
            <a:endParaRPr lang="es-ES" sz="3200" b="1" kern="1200" dirty="0">
              <a:solidFill>
                <a:prstClr val="white"/>
              </a:solidFill>
              <a:latin typeface="Calibri"/>
              <a:ea typeface="+mn-ea"/>
              <a:cs typeface="+mn-cs"/>
            </a:endParaRPr>
          </a:p>
          <a:p>
            <a:pPr algn="ctr">
              <a:buClrTx/>
            </a:pPr>
            <a:r>
              <a:rPr lang="es-ES" sz="3200" b="1" dirty="0">
                <a:solidFill>
                  <a:prstClr val="white"/>
                </a:solidFill>
                <a:latin typeface="Calibri"/>
              </a:rPr>
              <a:t>VARIABLES DE ORIGEN Y DESTINO</a:t>
            </a:r>
            <a:endParaRPr lang="es-ES" sz="3200" b="1" kern="1200" dirty="0">
              <a:solidFill>
                <a:prstClr val="white"/>
              </a:solidFill>
              <a:latin typeface="Calibri"/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PE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Rectángulo: esquinas redondeadas 13">
            <a:extLst>
              <a:ext uri="{FF2B5EF4-FFF2-40B4-BE49-F238E27FC236}">
                <a16:creationId xmlns:a16="http://schemas.microsoft.com/office/drawing/2014/main" id="{F00F3EB1-70B9-4896-4032-C967238E6560}"/>
              </a:ext>
            </a:extLst>
          </p:cNvPr>
          <p:cNvSpPr/>
          <p:nvPr/>
        </p:nvSpPr>
        <p:spPr>
          <a:xfrm>
            <a:off x="2514600" y="4837800"/>
            <a:ext cx="9023024" cy="648000"/>
          </a:xfrm>
          <a:prstGeom prst="roundRect">
            <a:avLst/>
          </a:prstGeom>
          <a:gradFill rotWithShape="1">
            <a:gsLst>
              <a:gs pos="0">
                <a:srgbClr val="4F81BD">
                  <a:shade val="51000"/>
                  <a:satMod val="130000"/>
                </a:srgbClr>
              </a:gs>
              <a:gs pos="80000">
                <a:srgbClr val="4F81BD">
                  <a:shade val="93000"/>
                  <a:satMod val="130000"/>
                </a:srgbClr>
              </a:gs>
              <a:gs pos="100000">
                <a:srgbClr val="4F81BD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glow rad="101600">
              <a:srgbClr val="F79646">
                <a:satMod val="175000"/>
                <a:alpha val="40000"/>
              </a:srgbClr>
            </a:glow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algn="ctr">
              <a:buClrTx/>
            </a:pPr>
            <a:endParaRPr lang="es-ES" sz="3200" b="1" kern="1200" dirty="0">
              <a:solidFill>
                <a:prstClr val="white"/>
              </a:solidFill>
              <a:latin typeface="Calibri"/>
              <a:ea typeface="+mn-ea"/>
              <a:cs typeface="+mn-cs"/>
            </a:endParaRPr>
          </a:p>
          <a:p>
            <a:pPr algn="ctr">
              <a:buClrTx/>
            </a:pPr>
            <a:r>
              <a:rPr lang="es-ES" sz="3200" b="1" kern="1200" dirty="0">
                <a:solidFill>
                  <a:prstClr val="white"/>
                </a:solidFill>
                <a:latin typeface="Calibri"/>
                <a:ea typeface="+mn-ea"/>
                <a:cs typeface="+mn-cs"/>
              </a:rPr>
              <a:t>INSTANCIA DE LA CLASE CONEXION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PE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3896661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C063250B-A881-381B-4B03-9146D2CE14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506378"/>
            <a:ext cx="11734800" cy="304680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6A1C5FA4-B3E9-FA2C-2329-53FAAC9EA23E}"/>
              </a:ext>
            </a:extLst>
          </p:cNvPr>
          <p:cNvSpPr txBox="1"/>
          <p:nvPr/>
        </p:nvSpPr>
        <p:spPr>
          <a:xfrm>
            <a:off x="1828800" y="4350603"/>
            <a:ext cx="8839200" cy="8309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s-E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Esta línea de código establece una conexión a una base de datos, utilizando un objeto: con.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endParaRPr lang="es-E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s-E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El método: ObtenerConexion(), devuelve un objeto de conexión que se asigna a la variable cn.</a:t>
            </a:r>
          </a:p>
        </p:txBody>
      </p:sp>
    </p:spTree>
    <p:extLst>
      <p:ext uri="{BB962C8B-B14F-4D97-AF65-F5344CB8AC3E}">
        <p14:creationId xmlns:p14="http://schemas.microsoft.com/office/powerpoint/2010/main" val="43096685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8D0C0876-CD0E-92E1-0025-9D6B4A7164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445070"/>
            <a:ext cx="11734800" cy="404133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4032EFF9-A6C9-CDB7-B748-CBB6CA2454CD}"/>
              </a:ext>
            </a:extLst>
          </p:cNvPr>
          <p:cNvSpPr txBox="1"/>
          <p:nvPr/>
        </p:nvSpPr>
        <p:spPr>
          <a:xfrm>
            <a:off x="2514600" y="4063425"/>
            <a:ext cx="7010400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 utiliza una estructura de control, para manejar y controlar las excepciones, es decir, los errores que pueden ocurrir durante la ejecución de un programa.</a:t>
            </a:r>
          </a:p>
        </p:txBody>
      </p:sp>
    </p:spTree>
    <p:extLst>
      <p:ext uri="{BB962C8B-B14F-4D97-AF65-F5344CB8AC3E}">
        <p14:creationId xmlns:p14="http://schemas.microsoft.com/office/powerpoint/2010/main" val="239579556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EA892A1-780C-107B-5A00-2B241B700F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066800"/>
            <a:ext cx="11734800" cy="47244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B0FF5F71-B9BB-1B99-9DA6-EE7247D6C6E2}"/>
              </a:ext>
            </a:extLst>
          </p:cNvPr>
          <p:cNvSpPr txBox="1"/>
          <p:nvPr/>
        </p:nvSpPr>
        <p:spPr>
          <a:xfrm>
            <a:off x="4419600" y="5410200"/>
            <a:ext cx="6629400" cy="107721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s-E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 compila el archivo fuente del informe Jasper.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s-E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 variable origen, contiene la ubicación del archivo fuente del informe.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s-E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 función compileReport() de JasperCompileManager, se utiliza para compilar el archivo fuente y devuelve un objeto jasperreport.</a:t>
            </a:r>
          </a:p>
        </p:txBody>
      </p:sp>
    </p:spTree>
    <p:extLst>
      <p:ext uri="{BB962C8B-B14F-4D97-AF65-F5344CB8AC3E}">
        <p14:creationId xmlns:p14="http://schemas.microsoft.com/office/powerpoint/2010/main" val="107609409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A54C35A-F916-4E57-E05E-5C41A59814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504439"/>
            <a:ext cx="11887200" cy="421056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4476BD94-5333-65B5-1F3C-692845DEFB33}"/>
              </a:ext>
            </a:extLst>
          </p:cNvPr>
          <p:cNvSpPr txBox="1"/>
          <p:nvPr/>
        </p:nvSpPr>
        <p:spPr>
          <a:xfrm>
            <a:off x="228600" y="3911025"/>
            <a:ext cx="914400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Clic en el icono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020EB01D-FAA1-D4B6-E346-7F891ED630AE}"/>
              </a:ext>
            </a:extLst>
          </p:cNvPr>
          <p:cNvSpPr txBox="1"/>
          <p:nvPr/>
        </p:nvSpPr>
        <p:spPr>
          <a:xfrm>
            <a:off x="1524000" y="5015007"/>
            <a:ext cx="2362200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Clic en la primera opción</a:t>
            </a:r>
          </a:p>
        </p:txBody>
      </p:sp>
    </p:spTree>
    <p:extLst>
      <p:ext uri="{BB962C8B-B14F-4D97-AF65-F5344CB8AC3E}">
        <p14:creationId xmlns:p14="http://schemas.microsoft.com/office/powerpoint/2010/main" val="287178072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F9624958-2156-FEFD-D9A4-4EEA6F34CF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371600"/>
            <a:ext cx="11869752" cy="44958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0DE2E107-DA3C-DE16-0A27-233D671DE2BD}"/>
              </a:ext>
            </a:extLst>
          </p:cNvPr>
          <p:cNvSpPr txBox="1"/>
          <p:nvPr/>
        </p:nvSpPr>
        <p:spPr>
          <a:xfrm>
            <a:off x="8001000" y="2938046"/>
            <a:ext cx="3810000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Clase JasperCompileManager, importado</a:t>
            </a:r>
          </a:p>
        </p:txBody>
      </p:sp>
    </p:spTree>
    <p:extLst>
      <p:ext uri="{BB962C8B-B14F-4D97-AF65-F5344CB8AC3E}">
        <p14:creationId xmlns:p14="http://schemas.microsoft.com/office/powerpoint/2010/main" val="314520543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DC7AC0AB-2118-4AEB-A8A6-C5D65C3B9E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320933"/>
            <a:ext cx="11734800" cy="485126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3A9E0790-7C8D-9AF2-A5A8-AEB82201DEC2}"/>
              </a:ext>
            </a:extLst>
          </p:cNvPr>
          <p:cNvSpPr txBox="1"/>
          <p:nvPr/>
        </p:nvSpPr>
        <p:spPr>
          <a:xfrm>
            <a:off x="5959876" y="1600200"/>
            <a:ext cx="5943600" cy="206210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s-E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 llena el informe Jasper con datos.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endParaRPr lang="es-E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s-E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El método fillReport() de JasperFillManager, se utiliza para llenar el informe utilizando el objeto jasperreport, los datos se toman de la base de datos representada por el objeto cn.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endParaRPr lang="es-E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s-E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 pasan null como parámetro para los datos, lo que significa que no se proporcionan datos adicionales.</a:t>
            </a:r>
          </a:p>
        </p:txBody>
      </p:sp>
    </p:spTree>
    <p:extLst>
      <p:ext uri="{BB962C8B-B14F-4D97-AF65-F5344CB8AC3E}">
        <p14:creationId xmlns:p14="http://schemas.microsoft.com/office/powerpoint/2010/main" val="233168257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532DFC5B-3EFB-A625-17CB-353B629154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143000"/>
            <a:ext cx="11811000" cy="51816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7600CC79-2673-F180-46B6-6AF3BA4CCF0B}"/>
              </a:ext>
            </a:extLst>
          </p:cNvPr>
          <p:cNvSpPr txBox="1"/>
          <p:nvPr/>
        </p:nvSpPr>
        <p:spPr>
          <a:xfrm>
            <a:off x="304800" y="4673025"/>
            <a:ext cx="914400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Clic en el icono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9322328E-633C-EEB4-471A-AE57933418B7}"/>
              </a:ext>
            </a:extLst>
          </p:cNvPr>
          <p:cNvSpPr txBox="1"/>
          <p:nvPr/>
        </p:nvSpPr>
        <p:spPr>
          <a:xfrm>
            <a:off x="1752600" y="5715000"/>
            <a:ext cx="2362200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Clic en la primera opción</a:t>
            </a:r>
          </a:p>
        </p:txBody>
      </p:sp>
    </p:spTree>
    <p:extLst>
      <p:ext uri="{BB962C8B-B14F-4D97-AF65-F5344CB8AC3E}">
        <p14:creationId xmlns:p14="http://schemas.microsoft.com/office/powerpoint/2010/main" val="91139464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893E4CB8-9EDE-F58D-BB89-DBB5AA45B1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899" y="1371600"/>
            <a:ext cx="11732501" cy="48006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5C57C8FA-636D-637F-08A1-63140D66F392}"/>
              </a:ext>
            </a:extLst>
          </p:cNvPr>
          <p:cNvSpPr txBox="1"/>
          <p:nvPr/>
        </p:nvSpPr>
        <p:spPr>
          <a:xfrm>
            <a:off x="7391400" y="2861846"/>
            <a:ext cx="3200400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Clase JasperFillManager, importado</a:t>
            </a:r>
          </a:p>
        </p:txBody>
      </p:sp>
    </p:spTree>
    <p:extLst>
      <p:ext uri="{BB962C8B-B14F-4D97-AF65-F5344CB8AC3E}">
        <p14:creationId xmlns:p14="http://schemas.microsoft.com/office/powerpoint/2010/main" val="260131893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72543834-3914-4E84-9F94-6558877202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066800"/>
            <a:ext cx="11887200" cy="44196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3F06B6B4-00F2-C507-E228-D220C3503DB3}"/>
              </a:ext>
            </a:extLst>
          </p:cNvPr>
          <p:cNvSpPr txBox="1"/>
          <p:nvPr/>
        </p:nvSpPr>
        <p:spPr>
          <a:xfrm>
            <a:off x="5410200" y="4831140"/>
            <a:ext cx="6400800" cy="15696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s-E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 exporta el informe lleno a un archivo PDF.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endParaRPr lang="es-E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s-E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El método: exportReportToPdfFile() de JasperExportManager se utiliza para exportar el objeto jasperprint (el informe lleno) a un archivo PDF.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endParaRPr lang="es-E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s-E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 variable destino contiene la ubicación del archivo PDF de destino.</a:t>
            </a:r>
          </a:p>
        </p:txBody>
      </p:sp>
    </p:spTree>
    <p:extLst>
      <p:ext uri="{BB962C8B-B14F-4D97-AF65-F5344CB8AC3E}">
        <p14:creationId xmlns:p14="http://schemas.microsoft.com/office/powerpoint/2010/main" val="219621631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F8E66A4F-1CC3-88E7-33ED-4F41D1C4EE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447801"/>
            <a:ext cx="11734800" cy="42672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8BEE232A-C259-763B-97CA-FD13DF1772DD}"/>
              </a:ext>
            </a:extLst>
          </p:cNvPr>
          <p:cNvSpPr txBox="1"/>
          <p:nvPr/>
        </p:nvSpPr>
        <p:spPr>
          <a:xfrm>
            <a:off x="228600" y="4191000"/>
            <a:ext cx="914400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Clic en el icono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6CBB1B67-E51F-20F5-56FD-0CEEFABED4C6}"/>
              </a:ext>
            </a:extLst>
          </p:cNvPr>
          <p:cNvSpPr txBox="1"/>
          <p:nvPr/>
        </p:nvSpPr>
        <p:spPr>
          <a:xfrm>
            <a:off x="1143000" y="5181600"/>
            <a:ext cx="2362200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Clic en la primera opción</a:t>
            </a:r>
          </a:p>
        </p:txBody>
      </p:sp>
    </p:spTree>
    <p:extLst>
      <p:ext uri="{BB962C8B-B14F-4D97-AF65-F5344CB8AC3E}">
        <p14:creationId xmlns:p14="http://schemas.microsoft.com/office/powerpoint/2010/main" val="274008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264908" y="388620"/>
            <a:ext cx="4348916" cy="683895"/>
          </a:xfrm>
          <a:custGeom>
            <a:avLst/>
            <a:gdLst/>
            <a:ahLst/>
            <a:cxnLst/>
            <a:rect l="l" t="t" r="r" b="b"/>
            <a:pathLst>
              <a:path w="4368165" h="683894">
                <a:moveTo>
                  <a:pt x="4253611" y="0"/>
                </a:moveTo>
                <a:lnTo>
                  <a:pt x="114046" y="0"/>
                </a:lnTo>
                <a:lnTo>
                  <a:pt x="69596" y="9016"/>
                </a:lnTo>
                <a:lnTo>
                  <a:pt x="33400" y="33400"/>
                </a:lnTo>
                <a:lnTo>
                  <a:pt x="9017" y="69595"/>
                </a:lnTo>
                <a:lnTo>
                  <a:pt x="0" y="114045"/>
                </a:lnTo>
                <a:lnTo>
                  <a:pt x="0" y="569721"/>
                </a:lnTo>
                <a:lnTo>
                  <a:pt x="9017" y="614171"/>
                </a:lnTo>
                <a:lnTo>
                  <a:pt x="33400" y="650366"/>
                </a:lnTo>
                <a:lnTo>
                  <a:pt x="69596" y="674751"/>
                </a:lnTo>
                <a:lnTo>
                  <a:pt x="114046" y="683767"/>
                </a:lnTo>
                <a:lnTo>
                  <a:pt x="4253611" y="683767"/>
                </a:lnTo>
                <a:lnTo>
                  <a:pt x="4298061" y="674751"/>
                </a:lnTo>
                <a:lnTo>
                  <a:pt x="4334256" y="650366"/>
                </a:lnTo>
                <a:lnTo>
                  <a:pt x="4358640" y="614171"/>
                </a:lnTo>
                <a:lnTo>
                  <a:pt x="4367657" y="569721"/>
                </a:lnTo>
                <a:lnTo>
                  <a:pt x="4367657" y="114045"/>
                </a:lnTo>
                <a:lnTo>
                  <a:pt x="4358640" y="69595"/>
                </a:lnTo>
                <a:lnTo>
                  <a:pt x="4334256" y="33400"/>
                </a:lnTo>
                <a:lnTo>
                  <a:pt x="4298061" y="9016"/>
                </a:lnTo>
                <a:lnTo>
                  <a:pt x="4253611" y="0"/>
                </a:lnTo>
                <a:close/>
              </a:path>
            </a:pathLst>
          </a:custGeom>
          <a:solidFill>
            <a:srgbClr val="FAD12C"/>
          </a:solidFill>
        </p:spPr>
        <p:txBody>
          <a:bodyPr wrap="square" lIns="0" tIns="0" rIns="0" bIns="0" rtlCol="0"/>
          <a:lstStyle/>
          <a:p>
            <a:pPr algn="ctr"/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8839200" y="534669"/>
            <a:ext cx="129540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s-PE" sz="2400" b="1" spc="-5" dirty="0">
                <a:solidFill>
                  <a:srgbClr val="1F3861"/>
                </a:solidFill>
                <a:latin typeface="Segoe UI"/>
                <a:cs typeface="Segoe UI"/>
              </a:rPr>
              <a:t>Sesió</a:t>
            </a:r>
            <a:r>
              <a:rPr sz="2400" b="1" spc="-5" dirty="0">
                <a:solidFill>
                  <a:srgbClr val="1F3861"/>
                </a:solidFill>
                <a:latin typeface="Segoe UI"/>
                <a:cs typeface="Segoe UI"/>
              </a:rPr>
              <a:t>n</a:t>
            </a:r>
            <a:r>
              <a:rPr sz="2400" b="1" spc="-180" dirty="0">
                <a:solidFill>
                  <a:srgbClr val="1F3861"/>
                </a:solidFill>
                <a:latin typeface="Segoe UI"/>
                <a:cs typeface="Segoe UI"/>
              </a:rPr>
              <a:t> </a:t>
            </a:r>
            <a:r>
              <a:rPr lang="es-PE" sz="2400" b="1" spc="-180" dirty="0">
                <a:solidFill>
                  <a:srgbClr val="1F3861"/>
                </a:solidFill>
                <a:latin typeface="Segoe UI"/>
                <a:cs typeface="Segoe UI"/>
              </a:rPr>
              <a:t>4</a:t>
            </a:r>
            <a:endParaRPr sz="2400" dirty="0">
              <a:latin typeface="Segoe UI"/>
              <a:cs typeface="Segoe UI"/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2078172E-C2B3-2F2E-287A-FD80FE8FC6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-5499"/>
            <a:ext cx="2667000" cy="6858000"/>
          </a:xfrm>
          <a:prstGeom prst="rect">
            <a:avLst/>
          </a:prstGeom>
        </p:spPr>
      </p:pic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8E56C125-8A3F-911C-2DDE-6AB1C9D12CBF}"/>
              </a:ext>
            </a:extLst>
          </p:cNvPr>
          <p:cNvSpPr/>
          <p:nvPr/>
        </p:nvSpPr>
        <p:spPr>
          <a:xfrm>
            <a:off x="2514600" y="2380800"/>
            <a:ext cx="9023024" cy="648000"/>
          </a:xfrm>
          <a:prstGeom prst="roundRect">
            <a:avLst/>
          </a:prstGeom>
          <a:gradFill rotWithShape="1">
            <a:gsLst>
              <a:gs pos="0">
                <a:srgbClr val="4F81BD">
                  <a:shade val="51000"/>
                  <a:satMod val="130000"/>
                </a:srgbClr>
              </a:gs>
              <a:gs pos="80000">
                <a:srgbClr val="4F81BD">
                  <a:shade val="93000"/>
                  <a:satMod val="130000"/>
                </a:srgbClr>
              </a:gs>
              <a:gs pos="100000">
                <a:srgbClr val="4F81BD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glow rad="101600">
              <a:srgbClr val="F79646">
                <a:satMod val="175000"/>
                <a:alpha val="40000"/>
              </a:srgbClr>
            </a:glow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algn="ctr">
              <a:buClrTx/>
            </a:pPr>
            <a:endParaRPr lang="es-ES" sz="3200" b="1" kern="1200" dirty="0">
              <a:solidFill>
                <a:prstClr val="white"/>
              </a:solidFill>
              <a:latin typeface="Calibri"/>
              <a:ea typeface="+mn-ea"/>
              <a:cs typeface="+mn-cs"/>
            </a:endParaRPr>
          </a:p>
          <a:p>
            <a:pPr algn="ctr">
              <a:buClrTx/>
            </a:pPr>
            <a:r>
              <a:rPr lang="es-ES" sz="3200" b="1" kern="1200" dirty="0">
                <a:solidFill>
                  <a:prstClr val="white"/>
                </a:solidFill>
                <a:latin typeface="Calibri"/>
                <a:ea typeface="+mn-ea"/>
                <a:cs typeface="+mn-cs"/>
              </a:rPr>
              <a:t>CODIGO DEL BOTON: REPORTE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PE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598AFB39-7F44-9858-01B9-B295F5443C59}"/>
              </a:ext>
            </a:extLst>
          </p:cNvPr>
          <p:cNvSpPr/>
          <p:nvPr/>
        </p:nvSpPr>
        <p:spPr>
          <a:xfrm>
            <a:off x="2514600" y="3105000"/>
            <a:ext cx="9023024" cy="648000"/>
          </a:xfrm>
          <a:prstGeom prst="roundRect">
            <a:avLst/>
          </a:prstGeom>
          <a:gradFill rotWithShape="1">
            <a:gsLst>
              <a:gs pos="0">
                <a:srgbClr val="4F81BD">
                  <a:shade val="51000"/>
                  <a:satMod val="130000"/>
                </a:srgbClr>
              </a:gs>
              <a:gs pos="80000">
                <a:srgbClr val="4F81BD">
                  <a:shade val="93000"/>
                  <a:satMod val="130000"/>
                </a:srgbClr>
              </a:gs>
              <a:gs pos="100000">
                <a:srgbClr val="4F81BD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glow rad="101600">
              <a:srgbClr val="F79646">
                <a:satMod val="175000"/>
                <a:alpha val="40000"/>
              </a:srgbClr>
            </a:glow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algn="ctr">
              <a:buClrTx/>
            </a:pPr>
            <a:endParaRPr lang="es-ES" sz="3200" b="1" kern="1200" dirty="0">
              <a:solidFill>
                <a:prstClr val="white"/>
              </a:solidFill>
              <a:latin typeface="Calibri"/>
              <a:ea typeface="+mn-ea"/>
              <a:cs typeface="+mn-cs"/>
            </a:endParaRPr>
          </a:p>
          <a:p>
            <a:pPr algn="ctr">
              <a:buClrTx/>
            </a:pPr>
            <a:r>
              <a:rPr lang="es-ES" sz="3200" b="1" dirty="0">
                <a:solidFill>
                  <a:prstClr val="white"/>
                </a:solidFill>
                <a:latin typeface="Calibri"/>
              </a:rPr>
              <a:t>EJECUTANDO LA APLICACION</a:t>
            </a:r>
            <a:endParaRPr lang="es-ES" sz="3200" b="1" kern="1200" dirty="0">
              <a:solidFill>
                <a:prstClr val="white"/>
              </a:solidFill>
              <a:latin typeface="Calibri"/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PE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5110911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20CD0C4-1E66-6703-EB71-BA5DD76AC4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147762"/>
            <a:ext cx="11795241" cy="532923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2BC028EB-CE47-5605-67E5-53D987223EC3}"/>
              </a:ext>
            </a:extLst>
          </p:cNvPr>
          <p:cNvSpPr txBox="1"/>
          <p:nvPr/>
        </p:nvSpPr>
        <p:spPr>
          <a:xfrm>
            <a:off x="7467600" y="2667000"/>
            <a:ext cx="3657600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Clase JasperExportManager, importado</a:t>
            </a:r>
          </a:p>
        </p:txBody>
      </p:sp>
    </p:spTree>
    <p:extLst>
      <p:ext uri="{BB962C8B-B14F-4D97-AF65-F5344CB8AC3E}">
        <p14:creationId xmlns:p14="http://schemas.microsoft.com/office/powerpoint/2010/main" val="303236641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1E2BE34E-03CB-D0B1-76B3-119EE3FEFE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066800"/>
            <a:ext cx="11887200" cy="46482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BF88063A-967F-D51D-0CBA-2B7C9C9A4C3D}"/>
              </a:ext>
            </a:extLst>
          </p:cNvPr>
          <p:cNvSpPr txBox="1"/>
          <p:nvPr/>
        </p:nvSpPr>
        <p:spPr>
          <a:xfrm>
            <a:off x="5334000" y="5181600"/>
            <a:ext cx="6400800" cy="15696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s-E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 crea un objeto: JasperViewer que se utiliza para ver el informe generado.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endParaRPr lang="es-E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s-E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El constructor de JasperViewer recibe el objeto jasperprint (el informe lleno) como parámetro y false indica que no se desea que el visor se cierre cuando se cierra la ventana.</a:t>
            </a:r>
          </a:p>
        </p:txBody>
      </p:sp>
    </p:spTree>
    <p:extLst>
      <p:ext uri="{BB962C8B-B14F-4D97-AF65-F5344CB8AC3E}">
        <p14:creationId xmlns:p14="http://schemas.microsoft.com/office/powerpoint/2010/main" val="159085693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E03FA4E0-2C7C-5C7E-6745-74AC1300BD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295400"/>
            <a:ext cx="11887200" cy="434200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98D78B33-F16A-D1C6-FA79-2A77B4D81B92}"/>
              </a:ext>
            </a:extLst>
          </p:cNvPr>
          <p:cNvSpPr txBox="1"/>
          <p:nvPr/>
        </p:nvSpPr>
        <p:spPr>
          <a:xfrm>
            <a:off x="5334000" y="5077361"/>
            <a:ext cx="6400800" cy="13234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s-E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 configura el estado extendido del visor Jasper para que ocupe toda la pantalla.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endParaRPr lang="es-E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s-E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JasperViewer.MAXIMIZED_BOTH, es una constante que indica el estado de maximización.</a:t>
            </a:r>
          </a:p>
        </p:txBody>
      </p:sp>
    </p:spTree>
    <p:extLst>
      <p:ext uri="{BB962C8B-B14F-4D97-AF65-F5344CB8AC3E}">
        <p14:creationId xmlns:p14="http://schemas.microsoft.com/office/powerpoint/2010/main" val="332297251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83DEE311-68AE-C95B-01A1-E46F391083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353978"/>
            <a:ext cx="11887200" cy="44196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9D114FAB-2E67-AB65-DF97-10EA60DE9CD5}"/>
              </a:ext>
            </a:extLst>
          </p:cNvPr>
          <p:cNvSpPr txBox="1"/>
          <p:nvPr/>
        </p:nvSpPr>
        <p:spPr>
          <a:xfrm>
            <a:off x="5257800" y="4960203"/>
            <a:ext cx="6400800" cy="8309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s-E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 hace visible el visor Jasper llamando al método: setVisible(true). 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endParaRPr lang="es-E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s-E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Esto muestra el informe generado en una ventana.</a:t>
            </a:r>
          </a:p>
        </p:txBody>
      </p:sp>
    </p:spTree>
    <p:extLst>
      <p:ext uri="{BB962C8B-B14F-4D97-AF65-F5344CB8AC3E}">
        <p14:creationId xmlns:p14="http://schemas.microsoft.com/office/powerpoint/2010/main" val="109047020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F82546E1-1160-A1D9-F153-87ADD64E61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295400"/>
            <a:ext cx="11734800" cy="46482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E642F4F1-C3A4-3E9C-6BEF-641190898936}"/>
              </a:ext>
            </a:extLst>
          </p:cNvPr>
          <p:cNvSpPr txBox="1"/>
          <p:nvPr/>
        </p:nvSpPr>
        <p:spPr>
          <a:xfrm>
            <a:off x="228600" y="4825425"/>
            <a:ext cx="914400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Clic en el icono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6E7110A5-A06A-0959-050C-020456916613}"/>
              </a:ext>
            </a:extLst>
          </p:cNvPr>
          <p:cNvSpPr txBox="1"/>
          <p:nvPr/>
        </p:nvSpPr>
        <p:spPr>
          <a:xfrm>
            <a:off x="838200" y="5867400"/>
            <a:ext cx="1600200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Clic en la opción</a:t>
            </a:r>
          </a:p>
        </p:txBody>
      </p:sp>
    </p:spTree>
    <p:extLst>
      <p:ext uri="{BB962C8B-B14F-4D97-AF65-F5344CB8AC3E}">
        <p14:creationId xmlns:p14="http://schemas.microsoft.com/office/powerpoint/2010/main" val="166937485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00287F46-9A1A-AA8B-AAB3-520B7CBF3E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219200"/>
            <a:ext cx="11734800" cy="48006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FC7CA9BB-BF68-8F17-1A6A-43BEF4F632C2}"/>
              </a:ext>
            </a:extLst>
          </p:cNvPr>
          <p:cNvSpPr txBox="1"/>
          <p:nvPr/>
        </p:nvSpPr>
        <p:spPr>
          <a:xfrm>
            <a:off x="1752600" y="5816025"/>
            <a:ext cx="6400800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s-E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 caso de que ocurra una excepción JRException, se captura y se imprime el mensaje de la excepción utilizando e1.toString().</a:t>
            </a:r>
          </a:p>
        </p:txBody>
      </p:sp>
    </p:spTree>
    <p:extLst>
      <p:ext uri="{BB962C8B-B14F-4D97-AF65-F5344CB8AC3E}">
        <p14:creationId xmlns:p14="http://schemas.microsoft.com/office/powerpoint/2010/main" val="242993933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31533D77-13F5-60F8-D14A-4DB4009BA94A}"/>
              </a:ext>
            </a:extLst>
          </p:cNvPr>
          <p:cNvSpPr/>
          <p:nvPr/>
        </p:nvSpPr>
        <p:spPr>
          <a:xfrm>
            <a:off x="2133600" y="304800"/>
            <a:ext cx="5943600" cy="648000"/>
          </a:xfrm>
          <a:prstGeom prst="roundRect">
            <a:avLst/>
          </a:prstGeom>
          <a:gradFill rotWithShape="1">
            <a:gsLst>
              <a:gs pos="0">
                <a:srgbClr val="4F81BD">
                  <a:shade val="51000"/>
                  <a:satMod val="130000"/>
                </a:srgbClr>
              </a:gs>
              <a:gs pos="80000">
                <a:srgbClr val="4F81BD">
                  <a:shade val="93000"/>
                  <a:satMod val="130000"/>
                </a:srgbClr>
              </a:gs>
              <a:gs pos="100000">
                <a:srgbClr val="4F81BD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glow rad="101600">
              <a:srgbClr val="F79646">
                <a:satMod val="175000"/>
                <a:alpha val="40000"/>
              </a:srgbClr>
            </a:glow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algn="ctr">
              <a:buClrTx/>
            </a:pPr>
            <a:endParaRPr lang="es-ES" sz="3200" b="1" kern="1200" dirty="0">
              <a:solidFill>
                <a:prstClr val="white"/>
              </a:solidFill>
              <a:latin typeface="Calibri"/>
              <a:ea typeface="+mn-ea"/>
              <a:cs typeface="+mn-cs"/>
            </a:endParaRPr>
          </a:p>
          <a:p>
            <a:pPr algn="ctr">
              <a:buClrTx/>
            </a:pPr>
            <a:r>
              <a:rPr lang="es-ES" sz="3200" b="1" dirty="0">
                <a:solidFill>
                  <a:prstClr val="white"/>
                </a:solidFill>
                <a:latin typeface="Calibri"/>
              </a:rPr>
              <a:t>EJECUTANDO LA APLICACION</a:t>
            </a:r>
            <a:endParaRPr lang="es-ES" sz="3200" b="1" kern="1200" dirty="0">
              <a:solidFill>
                <a:prstClr val="white"/>
              </a:solidFill>
              <a:latin typeface="Calibri"/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PE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9642292-4917-7023-53D2-DC6A1A77A9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830" y="2209800"/>
            <a:ext cx="11583940" cy="2667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C14FDF78-EEC7-0C93-745D-F9F832648A98}"/>
              </a:ext>
            </a:extLst>
          </p:cNvPr>
          <p:cNvSpPr txBox="1"/>
          <p:nvPr/>
        </p:nvSpPr>
        <p:spPr>
          <a:xfrm>
            <a:off x="9144000" y="2358154"/>
            <a:ext cx="2057400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Clic en la flecha abajo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C724A5CF-0504-8B6F-BA6C-2349B8ADA950}"/>
              </a:ext>
            </a:extLst>
          </p:cNvPr>
          <p:cNvSpPr txBox="1"/>
          <p:nvPr/>
        </p:nvSpPr>
        <p:spPr>
          <a:xfrm>
            <a:off x="4267200" y="4415554"/>
            <a:ext cx="2590800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Clic en la opción: Customize</a:t>
            </a:r>
          </a:p>
        </p:txBody>
      </p:sp>
    </p:spTree>
    <p:extLst>
      <p:ext uri="{BB962C8B-B14F-4D97-AF65-F5344CB8AC3E}">
        <p14:creationId xmlns:p14="http://schemas.microsoft.com/office/powerpoint/2010/main" val="256295218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D7C8D308-A708-3892-FDFF-873EBB1EEE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00" y="990600"/>
            <a:ext cx="8001000" cy="573637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B961F463-948F-95BD-3954-19074B98F1F4}"/>
              </a:ext>
            </a:extLst>
          </p:cNvPr>
          <p:cNvSpPr txBox="1"/>
          <p:nvPr/>
        </p:nvSpPr>
        <p:spPr>
          <a:xfrm>
            <a:off x="1905000" y="2861846"/>
            <a:ext cx="2057400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Clic en la opción: Run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EFE750C-4258-56F1-C420-2F0A30F37462}"/>
              </a:ext>
            </a:extLst>
          </p:cNvPr>
          <p:cNvSpPr txBox="1"/>
          <p:nvPr/>
        </p:nvSpPr>
        <p:spPr>
          <a:xfrm>
            <a:off x="8458200" y="2209800"/>
            <a:ext cx="2286000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Clic en el botón: Browse</a:t>
            </a:r>
          </a:p>
        </p:txBody>
      </p:sp>
    </p:spTree>
    <p:extLst>
      <p:ext uri="{BB962C8B-B14F-4D97-AF65-F5344CB8AC3E}">
        <p14:creationId xmlns:p14="http://schemas.microsoft.com/office/powerpoint/2010/main" val="248507022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6E4C7F14-0A11-C3FC-4BFD-82A21F4EA6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75040"/>
            <a:ext cx="6629400" cy="650791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C16548BC-E3FD-6C22-8484-C16E49949011}"/>
              </a:ext>
            </a:extLst>
          </p:cNvPr>
          <p:cNvSpPr txBox="1"/>
          <p:nvPr/>
        </p:nvSpPr>
        <p:spPr>
          <a:xfrm>
            <a:off x="4419600" y="1600200"/>
            <a:ext cx="3276600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Clic en el formulario: Frmreporte01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2B22B319-1C40-9EFF-AF41-F9480ABB49F1}"/>
              </a:ext>
            </a:extLst>
          </p:cNvPr>
          <p:cNvSpPr txBox="1"/>
          <p:nvPr/>
        </p:nvSpPr>
        <p:spPr>
          <a:xfrm>
            <a:off x="3886200" y="5715000"/>
            <a:ext cx="3048000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Clic en el botón: Select Main Class</a:t>
            </a:r>
          </a:p>
        </p:txBody>
      </p:sp>
    </p:spTree>
    <p:extLst>
      <p:ext uri="{BB962C8B-B14F-4D97-AF65-F5344CB8AC3E}">
        <p14:creationId xmlns:p14="http://schemas.microsoft.com/office/powerpoint/2010/main" val="329165560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6126B733-F4CB-B988-D46C-EF2A76CB42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304800"/>
            <a:ext cx="8715160" cy="62484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BE3E05A1-07EE-62AD-F9E0-CC6FB2878FFF}"/>
              </a:ext>
            </a:extLst>
          </p:cNvPr>
          <p:cNvSpPr txBox="1"/>
          <p:nvPr/>
        </p:nvSpPr>
        <p:spPr>
          <a:xfrm>
            <a:off x="5181600" y="5791200"/>
            <a:ext cx="1905000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Clic en el botón: OK</a:t>
            </a:r>
          </a:p>
        </p:txBody>
      </p:sp>
    </p:spTree>
    <p:extLst>
      <p:ext uri="{BB962C8B-B14F-4D97-AF65-F5344CB8AC3E}">
        <p14:creationId xmlns:p14="http://schemas.microsoft.com/office/powerpoint/2010/main" val="39076144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12A86729-D7A1-E0AD-93CE-67D68FDF0E0B}"/>
              </a:ext>
            </a:extLst>
          </p:cNvPr>
          <p:cNvSpPr/>
          <p:nvPr/>
        </p:nvSpPr>
        <p:spPr>
          <a:xfrm>
            <a:off x="1066800" y="266400"/>
            <a:ext cx="7848600" cy="648000"/>
          </a:xfrm>
          <a:prstGeom prst="roundRect">
            <a:avLst/>
          </a:prstGeom>
          <a:gradFill rotWithShape="1">
            <a:gsLst>
              <a:gs pos="0">
                <a:srgbClr val="4F81BD">
                  <a:shade val="51000"/>
                  <a:satMod val="130000"/>
                </a:srgbClr>
              </a:gs>
              <a:gs pos="80000">
                <a:srgbClr val="4F81BD">
                  <a:shade val="93000"/>
                  <a:satMod val="130000"/>
                </a:srgbClr>
              </a:gs>
              <a:gs pos="100000">
                <a:srgbClr val="4F81BD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glow rad="101600">
              <a:srgbClr val="F79646">
                <a:satMod val="175000"/>
                <a:alpha val="40000"/>
              </a:srgbClr>
            </a:glow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algn="ctr">
              <a:buClrTx/>
            </a:pPr>
            <a:endParaRPr lang="es-ES" sz="3200" b="1" kern="1200" dirty="0">
              <a:solidFill>
                <a:prstClr val="white"/>
              </a:solidFill>
              <a:latin typeface="Calibri"/>
              <a:ea typeface="+mn-ea"/>
              <a:cs typeface="+mn-cs"/>
            </a:endParaRPr>
          </a:p>
          <a:p>
            <a:pPr algn="ctr">
              <a:buClrTx/>
            </a:pPr>
            <a:r>
              <a:rPr lang="es-ES" sz="3200" b="1" dirty="0">
                <a:solidFill>
                  <a:prstClr val="white"/>
                </a:solidFill>
                <a:latin typeface="Calibri"/>
              </a:rPr>
              <a:t>CREAR UN PACKAGE PKGFORMULARIO</a:t>
            </a:r>
            <a:endParaRPr lang="es-ES" sz="3200" b="1" kern="1200" dirty="0">
              <a:solidFill>
                <a:prstClr val="white"/>
              </a:solidFill>
              <a:latin typeface="Calibri"/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PE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7CC4A1A7-C819-196B-FD76-49829F1808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374" y="1066800"/>
            <a:ext cx="11867225" cy="56388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59470193-8203-0EB9-F206-C90F02F2F5CF}"/>
              </a:ext>
            </a:extLst>
          </p:cNvPr>
          <p:cNvSpPr txBox="1"/>
          <p:nvPr/>
        </p:nvSpPr>
        <p:spPr>
          <a:xfrm>
            <a:off x="3124200" y="1947446"/>
            <a:ext cx="3543300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Clic derecho en la opción: Pkgreporte01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B6EF57CF-DCE0-F091-05BD-778D2A29E0D7}"/>
              </a:ext>
            </a:extLst>
          </p:cNvPr>
          <p:cNvSpPr txBox="1"/>
          <p:nvPr/>
        </p:nvSpPr>
        <p:spPr>
          <a:xfrm>
            <a:off x="6896100" y="2633246"/>
            <a:ext cx="2171700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Clic en la opción: New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798AA8B5-4215-1A00-3E87-915F810CCA5D}"/>
              </a:ext>
            </a:extLst>
          </p:cNvPr>
          <p:cNvSpPr txBox="1"/>
          <p:nvPr/>
        </p:nvSpPr>
        <p:spPr>
          <a:xfrm>
            <a:off x="9144000" y="3852446"/>
            <a:ext cx="2743200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Clic en la opción: Java Package</a:t>
            </a:r>
          </a:p>
        </p:txBody>
      </p:sp>
    </p:spTree>
    <p:extLst>
      <p:ext uri="{BB962C8B-B14F-4D97-AF65-F5344CB8AC3E}">
        <p14:creationId xmlns:p14="http://schemas.microsoft.com/office/powerpoint/2010/main" val="206758017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C273EEB4-87F9-5191-7610-415A66F35F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279688"/>
            <a:ext cx="2628900" cy="4381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3072308D-DA0E-1858-32EB-A757DD3012C9}"/>
              </a:ext>
            </a:extLst>
          </p:cNvPr>
          <p:cNvSpPr txBox="1"/>
          <p:nvPr/>
        </p:nvSpPr>
        <p:spPr>
          <a:xfrm>
            <a:off x="76200" y="717838"/>
            <a:ext cx="2590800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Clic en el icono: Run Project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2100F2FE-5485-439F-EB4F-B6DE86C3F4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9400" y="128596"/>
            <a:ext cx="2743200" cy="99752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514B532E-64E6-CCDC-F93F-3652667D8256}"/>
              </a:ext>
            </a:extLst>
          </p:cNvPr>
          <p:cNvSpPr txBox="1"/>
          <p:nvPr/>
        </p:nvSpPr>
        <p:spPr>
          <a:xfrm>
            <a:off x="2895600" y="914400"/>
            <a:ext cx="2590800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Clic en el botón: Ver Reporte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1A79F8C6-5C53-3EBA-FB89-4D451D89CB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600" y="1462087"/>
            <a:ext cx="10343942" cy="51162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94636BBC-48D4-5CCD-9AD7-1564F729D1C7}"/>
              </a:ext>
            </a:extLst>
          </p:cNvPr>
          <p:cNvSpPr txBox="1"/>
          <p:nvPr/>
        </p:nvSpPr>
        <p:spPr>
          <a:xfrm>
            <a:off x="6400800" y="1981200"/>
            <a:ext cx="4800600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 muestra los errores, porque falta otra dependencia</a:t>
            </a:r>
          </a:p>
        </p:txBody>
      </p:sp>
    </p:spTree>
    <p:extLst>
      <p:ext uri="{BB962C8B-B14F-4D97-AF65-F5344CB8AC3E}">
        <p14:creationId xmlns:p14="http://schemas.microsoft.com/office/powerpoint/2010/main" val="34623859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E0842144-240C-F181-7520-6A9F6CBEE2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99118"/>
            <a:ext cx="7391400" cy="665976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7BD960D1-4D49-91F0-FB65-1E2E50606661}"/>
              </a:ext>
            </a:extLst>
          </p:cNvPr>
          <p:cNvSpPr txBox="1"/>
          <p:nvPr/>
        </p:nvSpPr>
        <p:spPr>
          <a:xfrm>
            <a:off x="1524000" y="3623846"/>
            <a:ext cx="3657600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Clic derecho en la carpeta: Dependencies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D8342F30-4CA8-6BAF-E5BD-B62583F736ED}"/>
              </a:ext>
            </a:extLst>
          </p:cNvPr>
          <p:cNvSpPr txBox="1"/>
          <p:nvPr/>
        </p:nvSpPr>
        <p:spPr>
          <a:xfrm>
            <a:off x="6553200" y="4343400"/>
            <a:ext cx="3200400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Clic en la opción: Add Dependency</a:t>
            </a:r>
          </a:p>
        </p:txBody>
      </p:sp>
    </p:spTree>
    <p:extLst>
      <p:ext uri="{BB962C8B-B14F-4D97-AF65-F5344CB8AC3E}">
        <p14:creationId xmlns:p14="http://schemas.microsoft.com/office/powerpoint/2010/main" val="33124726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A1CE0070-C8CE-352A-26B8-2B82374882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3075" y="153670"/>
            <a:ext cx="7019925" cy="655193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1A9FFCC2-B36F-91A3-A756-A884220FDB34}"/>
              </a:ext>
            </a:extLst>
          </p:cNvPr>
          <p:cNvSpPr txBox="1"/>
          <p:nvPr/>
        </p:nvSpPr>
        <p:spPr>
          <a:xfrm>
            <a:off x="2971800" y="2404646"/>
            <a:ext cx="1524000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Digitar: groovy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38F9DB44-C22F-1A1B-6C6D-6BDCC60DC985}"/>
              </a:ext>
            </a:extLst>
          </p:cNvPr>
          <p:cNvSpPr txBox="1"/>
          <p:nvPr/>
        </p:nvSpPr>
        <p:spPr>
          <a:xfrm>
            <a:off x="4303450" y="3276600"/>
            <a:ext cx="3468950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Expandir: org.codehaus.groovy:groovy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69027ACF-FADA-572B-0D03-5D8F104CD9C1}"/>
              </a:ext>
            </a:extLst>
          </p:cNvPr>
          <p:cNvSpPr txBox="1"/>
          <p:nvPr/>
        </p:nvSpPr>
        <p:spPr>
          <a:xfrm>
            <a:off x="3733800" y="3928646"/>
            <a:ext cx="2286000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Clic en la versión: 2.5.7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D3E49A93-CA2F-A38A-3B6D-3B85334AD615}"/>
              </a:ext>
            </a:extLst>
          </p:cNvPr>
          <p:cNvSpPr txBox="1"/>
          <p:nvPr/>
        </p:nvSpPr>
        <p:spPr>
          <a:xfrm>
            <a:off x="5715000" y="5909846"/>
            <a:ext cx="1981200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Clic en el botón: Add</a:t>
            </a:r>
          </a:p>
        </p:txBody>
      </p:sp>
    </p:spTree>
    <p:extLst>
      <p:ext uri="{BB962C8B-B14F-4D97-AF65-F5344CB8AC3E}">
        <p14:creationId xmlns:p14="http://schemas.microsoft.com/office/powerpoint/2010/main" val="200101943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E80C165C-B344-8A27-D410-F48C69CDF5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76200"/>
            <a:ext cx="5913783" cy="12954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A8211AC8-E732-96DB-AA11-F4FE6B766C3F}"/>
              </a:ext>
            </a:extLst>
          </p:cNvPr>
          <p:cNvSpPr txBox="1"/>
          <p:nvPr/>
        </p:nvSpPr>
        <p:spPr>
          <a:xfrm>
            <a:off x="5257800" y="689129"/>
            <a:ext cx="3581400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Clic en el icono: Clean and Build Project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764F6185-010F-106F-B88B-5E0B900D20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773" y="1524000"/>
            <a:ext cx="11859827" cy="525779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68437F03-E8F9-2C2E-8731-D707CE4D9B3C}"/>
              </a:ext>
            </a:extLst>
          </p:cNvPr>
          <p:cNvSpPr txBox="1"/>
          <p:nvPr/>
        </p:nvSpPr>
        <p:spPr>
          <a:xfrm>
            <a:off x="4991100" y="1752600"/>
            <a:ext cx="2057400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Muestra los cambios</a:t>
            </a:r>
          </a:p>
        </p:txBody>
      </p:sp>
    </p:spTree>
    <p:extLst>
      <p:ext uri="{BB962C8B-B14F-4D97-AF65-F5344CB8AC3E}">
        <p14:creationId xmlns:p14="http://schemas.microsoft.com/office/powerpoint/2010/main" val="143967687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4F454733-FEFF-A1CC-31D7-E1E90F8AA2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800" y="76200"/>
            <a:ext cx="3886200" cy="665584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0F885B9C-64EA-E783-CB65-70EFD15EB30B}"/>
              </a:ext>
            </a:extLst>
          </p:cNvPr>
          <p:cNvSpPr txBox="1"/>
          <p:nvPr/>
        </p:nvSpPr>
        <p:spPr>
          <a:xfrm>
            <a:off x="4114800" y="1337846"/>
            <a:ext cx="316230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Expandir la carpeta: Dependencies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C1323ACB-60BA-3E38-DFD4-693FFC249313}"/>
              </a:ext>
            </a:extLst>
          </p:cNvPr>
          <p:cNvSpPr txBox="1"/>
          <p:nvPr/>
        </p:nvSpPr>
        <p:spPr>
          <a:xfrm>
            <a:off x="6553200" y="1871246"/>
            <a:ext cx="3505200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 muestra el archivo: groovy-2.5.7.jar</a:t>
            </a:r>
          </a:p>
        </p:txBody>
      </p:sp>
    </p:spTree>
    <p:extLst>
      <p:ext uri="{BB962C8B-B14F-4D97-AF65-F5344CB8AC3E}">
        <p14:creationId xmlns:p14="http://schemas.microsoft.com/office/powerpoint/2010/main" val="398452880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3D140871-4DF8-D30A-178F-A8DA8BE8F6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990599"/>
            <a:ext cx="11506200" cy="575687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0ED2E830-7054-75D5-99F1-EFA56939856E}"/>
              </a:ext>
            </a:extLst>
          </p:cNvPr>
          <p:cNvSpPr txBox="1"/>
          <p:nvPr/>
        </p:nvSpPr>
        <p:spPr>
          <a:xfrm>
            <a:off x="381000" y="3276600"/>
            <a:ext cx="1684538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Doble clic en el archivo: pom.xml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4C63EC73-ACE4-ED4D-0251-B73E9F521A2C}"/>
              </a:ext>
            </a:extLst>
          </p:cNvPr>
          <p:cNvSpPr txBox="1"/>
          <p:nvPr/>
        </p:nvSpPr>
        <p:spPr>
          <a:xfrm>
            <a:off x="1447800" y="4953000"/>
            <a:ext cx="3505200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 muestra la dependencia, agregada</a:t>
            </a:r>
          </a:p>
        </p:txBody>
      </p:sp>
    </p:spTree>
    <p:extLst>
      <p:ext uri="{BB962C8B-B14F-4D97-AF65-F5344CB8AC3E}">
        <p14:creationId xmlns:p14="http://schemas.microsoft.com/office/powerpoint/2010/main" val="45128205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A94A2ACC-430C-FE90-433D-A3772FD141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279688"/>
            <a:ext cx="2628900" cy="4381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4F7EE78D-D9D4-31A5-20EC-5401ADDD309E}"/>
              </a:ext>
            </a:extLst>
          </p:cNvPr>
          <p:cNvSpPr txBox="1"/>
          <p:nvPr/>
        </p:nvSpPr>
        <p:spPr>
          <a:xfrm>
            <a:off x="76200" y="717838"/>
            <a:ext cx="2590800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Clic en el icono: Run Project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0D30FAE0-6DFA-1347-1C19-7FCD687415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9400" y="128596"/>
            <a:ext cx="2743200" cy="99752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C7F96A3E-96D2-1F9D-4F90-8D72A068DDC7}"/>
              </a:ext>
            </a:extLst>
          </p:cNvPr>
          <p:cNvSpPr txBox="1"/>
          <p:nvPr/>
        </p:nvSpPr>
        <p:spPr>
          <a:xfrm>
            <a:off x="2895600" y="914400"/>
            <a:ext cx="2590800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Clic en el botón: Ver Reporte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86A0701F-F4D0-0282-240F-AA81D13E00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" y="1371600"/>
            <a:ext cx="11887200" cy="520671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2548053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05200" y="2667000"/>
            <a:ext cx="4967859" cy="1513876"/>
          </a:xfrm>
          <a:prstGeom prst="rect">
            <a:avLst/>
          </a:prstGeom>
        </p:spPr>
        <p:txBody>
          <a:bodyPr vert="horz" wrap="square" lIns="0" tIns="178435" rIns="0" bIns="0" rtlCol="0">
            <a:spAutoFit/>
          </a:bodyPr>
          <a:lstStyle/>
          <a:p>
            <a:pPr marL="12700" marR="5080" algn="ctr">
              <a:lnSpc>
                <a:spcPts val="10370"/>
              </a:lnSpc>
              <a:spcBef>
                <a:spcPts val="1405"/>
              </a:spcBef>
            </a:pPr>
            <a:r>
              <a:rPr sz="8000" dirty="0">
                <a:solidFill>
                  <a:srgbClr val="001F5F"/>
                </a:solidFill>
              </a:rPr>
              <a:t>CIERRE</a:t>
            </a: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3" name="Marcador de contenido 2"/>
          <p:cNvSpPr>
            <a:spLocks noGrp="1"/>
          </p:cNvSpPr>
          <p:nvPr>
            <p:ph idx="4294967295"/>
          </p:nvPr>
        </p:nvSpPr>
        <p:spPr>
          <a:xfrm>
            <a:off x="381000" y="1505902"/>
            <a:ext cx="11506200" cy="3447098"/>
          </a:xfrm>
        </p:spPr>
        <p:txBody>
          <a:bodyPr/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ES" altLang="es-ES" sz="3200" kern="1200" spc="-20" dirty="0">
                <a:solidFill>
                  <a:srgbClr val="2C5294"/>
                </a:solidFill>
                <a:latin typeface="Segoe UI"/>
                <a:cs typeface="Segoe UI"/>
              </a:rPr>
              <a:t>¿Qué  aprendí en esta sesión de aprendizaje?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s-ES" altLang="es-ES" sz="3200" kern="1200" spc="-20" dirty="0">
              <a:solidFill>
                <a:srgbClr val="2C5294"/>
              </a:solidFill>
              <a:latin typeface="Segoe UI"/>
              <a:cs typeface="Segoe UI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ES" altLang="es-ES" sz="3200" kern="1200" spc="-20" dirty="0">
                <a:solidFill>
                  <a:srgbClr val="2C5294"/>
                </a:solidFill>
                <a:latin typeface="Segoe UI"/>
                <a:cs typeface="Segoe UI"/>
              </a:rPr>
              <a:t>¿Cuáles son las clases, para mostrar un reporte?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s-ES" altLang="es-ES" sz="3200" kern="1200" spc="-20" dirty="0">
              <a:solidFill>
                <a:srgbClr val="2C5294"/>
              </a:solidFill>
              <a:latin typeface="Segoe UI"/>
              <a:cs typeface="Segoe UI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ES" altLang="es-ES" sz="3200" kern="1200" spc="-20" dirty="0">
                <a:solidFill>
                  <a:srgbClr val="2C5294"/>
                </a:solidFill>
                <a:latin typeface="Segoe UI"/>
                <a:cs typeface="Segoe UI"/>
              </a:rPr>
              <a:t>¿Cuál es el proceso para mostrar un reporte, utilizando las clases correspondientes?</a:t>
            </a:r>
          </a:p>
          <a:p>
            <a:pPr algn="just"/>
            <a:endParaRPr lang="es-ES" altLang="es-ES" sz="3200" kern="1200" spc="-20" dirty="0">
              <a:solidFill>
                <a:srgbClr val="2C5294"/>
              </a:solidFill>
              <a:latin typeface="Segoe UI"/>
              <a:cs typeface="Segoe UI"/>
            </a:endParaRPr>
          </a:p>
        </p:txBody>
      </p:sp>
      <p:pic>
        <p:nvPicPr>
          <p:cNvPr id="35844" name="Imagen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791200" y="5105400"/>
            <a:ext cx="1389026" cy="1563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object 2"/>
          <p:cNvSpPr txBox="1">
            <a:spLocks/>
          </p:cNvSpPr>
          <p:nvPr/>
        </p:nvSpPr>
        <p:spPr>
          <a:xfrm>
            <a:off x="3429000" y="56888"/>
            <a:ext cx="4967859" cy="1513876"/>
          </a:xfrm>
          <a:prstGeom prst="rect">
            <a:avLst/>
          </a:prstGeom>
        </p:spPr>
        <p:txBody>
          <a:bodyPr vert="horz" wrap="square" lIns="0" tIns="178435" rIns="0" bIns="0" rtlCol="0">
            <a:spAutoFit/>
          </a:bodyPr>
          <a:lstStyle>
            <a:lvl1pPr>
              <a:defRPr sz="2400" b="1" i="0">
                <a:solidFill>
                  <a:srgbClr val="1F3861"/>
                </a:solidFill>
                <a:latin typeface="Segoe UI"/>
                <a:ea typeface="+mj-ea"/>
                <a:cs typeface="Segoe UI"/>
              </a:defRPr>
            </a:lvl1pPr>
          </a:lstStyle>
          <a:p>
            <a:pPr marL="12700" marR="5080" algn="ctr">
              <a:lnSpc>
                <a:spcPts val="10370"/>
              </a:lnSpc>
              <a:spcBef>
                <a:spcPts val="1405"/>
              </a:spcBef>
            </a:pPr>
            <a:r>
              <a:rPr lang="en-US" sz="4800" kern="0" dirty="0">
                <a:solidFill>
                  <a:srgbClr val="001F5F"/>
                </a:solidFill>
              </a:rPr>
              <a:t>CIERRE</a:t>
            </a:r>
          </a:p>
        </p:txBody>
      </p:sp>
    </p:spTree>
    <p:extLst>
      <p:ext uri="{BB962C8B-B14F-4D97-AF65-F5344CB8AC3E}">
        <p14:creationId xmlns:p14="http://schemas.microsoft.com/office/powerpoint/2010/main" val="329688820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EADE9ECC-63B7-430C-B698-06BF175C38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1371600"/>
            <a:ext cx="9503645" cy="4648200"/>
          </a:xfrm>
          <a:prstGeom prst="rect">
            <a:avLst/>
          </a:prstGeom>
          <a:ln w="190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454442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1540922D-8397-AAC3-03FE-4159936119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914400"/>
            <a:ext cx="8310907" cy="57245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AD71F6A4-85B7-E0B8-368A-6CF6280493AE}"/>
              </a:ext>
            </a:extLst>
          </p:cNvPr>
          <p:cNvSpPr txBox="1"/>
          <p:nvPr/>
        </p:nvSpPr>
        <p:spPr>
          <a:xfrm>
            <a:off x="6248400" y="1685925"/>
            <a:ext cx="3352800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Nombre del paquete: PkgFormulario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A02C5FCB-47C6-0D66-2DD2-BFE3177833D2}"/>
              </a:ext>
            </a:extLst>
          </p:cNvPr>
          <p:cNvSpPr txBox="1"/>
          <p:nvPr/>
        </p:nvSpPr>
        <p:spPr>
          <a:xfrm>
            <a:off x="4410686" y="5876925"/>
            <a:ext cx="2142514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Clic en el botón: Finish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82E756EC-B1FC-AF3D-2D9F-7D5AFDCAED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9628" y="2556029"/>
            <a:ext cx="3419972" cy="244126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18064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A7129A36-BD67-A6C2-1337-18D865A83C98}"/>
              </a:ext>
            </a:extLst>
          </p:cNvPr>
          <p:cNvSpPr/>
          <p:nvPr/>
        </p:nvSpPr>
        <p:spPr>
          <a:xfrm>
            <a:off x="2209800" y="304800"/>
            <a:ext cx="5867400" cy="648000"/>
          </a:xfrm>
          <a:prstGeom prst="roundRect">
            <a:avLst/>
          </a:prstGeom>
          <a:gradFill rotWithShape="1">
            <a:gsLst>
              <a:gs pos="0">
                <a:srgbClr val="4F81BD">
                  <a:shade val="51000"/>
                  <a:satMod val="130000"/>
                </a:srgbClr>
              </a:gs>
              <a:gs pos="80000">
                <a:srgbClr val="4F81BD">
                  <a:shade val="93000"/>
                  <a:satMod val="130000"/>
                </a:srgbClr>
              </a:gs>
              <a:gs pos="100000">
                <a:srgbClr val="4F81BD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glow rad="101600">
              <a:srgbClr val="F79646">
                <a:satMod val="175000"/>
                <a:alpha val="40000"/>
              </a:srgbClr>
            </a:glow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algn="ctr">
              <a:buClrTx/>
            </a:pPr>
            <a:r>
              <a:rPr lang="es-ES" sz="3200" b="1" dirty="0">
                <a:solidFill>
                  <a:prstClr val="white"/>
                </a:solidFill>
                <a:latin typeface="Calibri"/>
              </a:rPr>
              <a:t>CREAR UN JFRAME FORM</a:t>
            </a:r>
            <a:endParaRPr kumimoji="0" lang="es-PE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E16B9221-3297-A2BB-D674-7CB07FF33E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192" y="1143000"/>
            <a:ext cx="11742208" cy="55626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EF797F41-09A0-571C-E739-2AE0BF81F8B4}"/>
              </a:ext>
            </a:extLst>
          </p:cNvPr>
          <p:cNvSpPr txBox="1"/>
          <p:nvPr/>
        </p:nvSpPr>
        <p:spPr>
          <a:xfrm>
            <a:off x="3124200" y="2057400"/>
            <a:ext cx="2819400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Clic derecho en: PkgFormulario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32D6A82F-D706-D816-3121-5CA0D3DFE634}"/>
              </a:ext>
            </a:extLst>
          </p:cNvPr>
          <p:cNvSpPr txBox="1"/>
          <p:nvPr/>
        </p:nvSpPr>
        <p:spPr>
          <a:xfrm>
            <a:off x="5943600" y="3048000"/>
            <a:ext cx="2209800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Clic en la opción: New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8F1C38F3-9F40-FE1D-A1B1-0D8DBD59F98A}"/>
              </a:ext>
            </a:extLst>
          </p:cNvPr>
          <p:cNvSpPr txBox="1"/>
          <p:nvPr/>
        </p:nvSpPr>
        <p:spPr>
          <a:xfrm>
            <a:off x="9144000" y="4724400"/>
            <a:ext cx="2819400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Clic en la opción: JFrame From</a:t>
            </a:r>
          </a:p>
        </p:txBody>
      </p:sp>
    </p:spTree>
    <p:extLst>
      <p:ext uri="{BB962C8B-B14F-4D97-AF65-F5344CB8AC3E}">
        <p14:creationId xmlns:p14="http://schemas.microsoft.com/office/powerpoint/2010/main" val="42797539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4899</TotalTime>
  <Words>2218</Words>
  <Application>Microsoft Office PowerPoint</Application>
  <PresentationFormat>Panorámica</PresentationFormat>
  <Paragraphs>276</Paragraphs>
  <Slides>79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79</vt:i4>
      </vt:variant>
    </vt:vector>
  </HeadingPairs>
  <TitlesOfParts>
    <vt:vector size="85" baseType="lpstr">
      <vt:lpstr>Arial</vt:lpstr>
      <vt:lpstr>Calibri</vt:lpstr>
      <vt:lpstr>Roboto</vt:lpstr>
      <vt:lpstr>Segoe UI</vt:lpstr>
      <vt:lpstr>Wingdings</vt:lpstr>
      <vt:lpstr>Office Theme</vt:lpstr>
      <vt:lpstr>INICIO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CIERRE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Record a Presentation</dc:title>
  <dc:creator>Orians, A.J.</dc:creator>
  <cp:lastModifiedBy>christian loza</cp:lastModifiedBy>
  <cp:revision>852</cp:revision>
  <dcterms:created xsi:type="dcterms:W3CDTF">2020-08-20T00:31:08Z</dcterms:created>
  <dcterms:modified xsi:type="dcterms:W3CDTF">2023-07-14T05:41:52Z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2020-06-05T00:00:00Z</vt:filetime>
  </property>
  <property fmtid="{D5CDD505-2E9C-101B-9397-08002B2CF9AE}" pid="3" name="Creator">
    <vt:lpwstr>Microsoft® PowerPoint® 2016</vt:lpwstr>
  </property>
  <property fmtid="{D5CDD505-2E9C-101B-9397-08002B2CF9AE}" pid="4" name="LastSaved">
    <vt:filetime>2020-08-20T00:00:00Z</vt:filetime>
  </property>
</Properties>
</file>